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16">
  <p:sldMasterIdLst>
    <p:sldMasterId id="2147483664" r:id="rId1"/>
  </p:sldMasterIdLst>
  <p:notesMasterIdLst>
    <p:notesMasterId r:id="rId10"/>
  </p:notesMasterIdLst>
  <p:sldIdLst>
    <p:sldId id="445" r:id="rId2"/>
    <p:sldId id="499" r:id="rId3"/>
    <p:sldId id="1420" r:id="rId4"/>
    <p:sldId id="1439" r:id="rId5"/>
    <p:sldId id="1448" r:id="rId6"/>
    <p:sldId id="1422" r:id="rId7"/>
    <p:sldId id="1443" r:id="rId8"/>
    <p:sldId id="1449" r:id="rId9"/>
  </p:sldIdLst>
  <p:sldSz cx="12192000" cy="6858000"/>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5" userDrawn="1">
          <p15:clr>
            <a:srgbClr val="A4A3A4"/>
          </p15:clr>
        </p15:guide>
        <p15:guide id="2" pos="3840" userDrawn="1">
          <p15:clr>
            <a:srgbClr val="A4A3A4"/>
          </p15:clr>
        </p15:guide>
        <p15:guide id="3" orient="horz" pos="4042" userDrawn="1">
          <p15:clr>
            <a:srgbClr val="A4A3A4"/>
          </p15:clr>
        </p15:guide>
        <p15:guide id="4" pos="279" userDrawn="1">
          <p15:clr>
            <a:srgbClr val="A4A3A4"/>
          </p15:clr>
        </p15:guide>
        <p15:guide id="5" orient="horz" pos="323" userDrawn="1">
          <p15:clr>
            <a:srgbClr val="A4A3A4"/>
          </p15:clr>
        </p15:guide>
        <p15:guide id="6" orient="horz" pos="51" userDrawn="1">
          <p15:clr>
            <a:srgbClr val="A4A3A4"/>
          </p15:clr>
        </p15:guide>
        <p15:guide id="7" orient="horz" pos="2886" userDrawn="1">
          <p15:clr>
            <a:srgbClr val="A4A3A4"/>
          </p15:clr>
        </p15:guide>
      </p15:sldGuideLst>
    </p:ext>
    <p:ext uri="{2D200454-40CA-4A62-9FC3-DE9A4176ACB9}">
      <p15:notesGuideLst xmlns:p15="http://schemas.microsoft.com/office/powerpoint/2012/main">
        <p15:guide id="1" orient="horz" pos="3108" userDrawn="1">
          <p15:clr>
            <a:srgbClr val="A4A3A4"/>
          </p15:clr>
        </p15:guide>
        <p15:guide id="2" pos="2123"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Jyoti Kakad" initials="JK" lastIdx="5" clrIdx="6">
    <p:extLst>
      <p:ext uri="{19B8F6BF-5375-455C-9EA6-DF929625EA0E}">
        <p15:presenceInfo xmlns:p15="http://schemas.microsoft.com/office/powerpoint/2012/main" userId="7a4e3a09cb089686" providerId="Windows Live"/>
      </p:ext>
    </p:extLst>
  </p:cmAuthor>
  <p:cmAuthor id="1" name="福本 史郎(SBM テクノロジーユニット)" initials="福本" lastIdx="7" clrIdx="0"/>
  <p:cmAuthor id="8" name="HM" initials="H" lastIdx="10" clrIdx="7">
    <p:extLst>
      <p:ext uri="{19B8F6BF-5375-455C-9EA6-DF929625EA0E}">
        <p15:presenceInfo xmlns:p15="http://schemas.microsoft.com/office/powerpoint/2012/main" userId="HM" providerId="None"/>
      </p:ext>
    </p:extLst>
  </p:cmAuthor>
  <p:cmAuthor id="2" name="Veena Rawat" initials="VR" lastIdx="38" clrIdx="1"/>
  <p:cmAuthor id="9" name="Huang" initials="H" lastIdx="1" clrIdx="8">
    <p:extLst>
      <p:ext uri="{19B8F6BF-5375-455C-9EA6-DF929625EA0E}">
        <p15:presenceInfo xmlns:p15="http://schemas.microsoft.com/office/powerpoint/2012/main" userId="Huang" providerId="None"/>
      </p:ext>
    </p:extLst>
  </p:cmAuthor>
  <p:cmAuthor id="3" name="David Pringle" initials="" lastIdx="30" clrIdx="2"/>
  <p:cmAuthor id="10" name="Veena" initials="V" lastIdx="2" clrIdx="9">
    <p:extLst>
      <p:ext uri="{19B8F6BF-5375-455C-9EA6-DF929625EA0E}">
        <p15:presenceInfo xmlns:p15="http://schemas.microsoft.com/office/powerpoint/2012/main" userId="S::vrawat@gsma.com::40e47a2f-0f0e-46de-a6d4-5fc62bff2990" providerId="AD"/>
      </p:ext>
    </p:extLst>
  </p:cmAuthor>
  <p:cmAuthor id="4" name="- -" initials="" lastIdx="1" clrIdx="3"/>
  <p:cmAuthor id="5" name="Herman Schepers" initials="HS" lastIdx="8" clrIdx="4"/>
  <p:cmAuthor id="6" name="sarah schepers" initials="ss" lastIdx="2"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F104"/>
    <a:srgbClr val="00FDFF"/>
    <a:srgbClr val="A1FFFF"/>
    <a:srgbClr val="FF40FF"/>
    <a:srgbClr val="FEF103"/>
    <a:srgbClr val="363B96"/>
    <a:srgbClr val="AAAAAA"/>
    <a:srgbClr val="0432FF"/>
    <a:srgbClr val="FFFF00"/>
    <a:srgbClr val="4040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75DCB02-9BB8-47FD-8907-85C794F793BA}" styleName="テーマ スタイル 1 - アクセント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69C7853C-536D-4A76-A0AE-DD22124D55A5}" styleName="テーマ スタイル 1 - アクセント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436" autoAdjust="0"/>
    <p:restoredTop sz="81479" autoAdjust="0"/>
  </p:normalViewPr>
  <p:slideViewPr>
    <p:cSldViewPr snapToGrid="0" showGuides="1">
      <p:cViewPr varScale="1">
        <p:scale>
          <a:sx n="64" d="100"/>
          <a:sy n="64" d="100"/>
        </p:scale>
        <p:origin x="508" y="32"/>
      </p:cViewPr>
      <p:guideLst>
        <p:guide orient="horz" pos="4315"/>
        <p:guide pos="3840"/>
        <p:guide orient="horz" pos="4042"/>
        <p:guide pos="279"/>
        <p:guide orient="horz" pos="323"/>
        <p:guide orient="horz" pos="51"/>
        <p:guide orient="horz" pos="2886"/>
      </p:guideLst>
    </p:cSldViewPr>
  </p:slideViewPr>
  <p:outlineViewPr>
    <p:cViewPr>
      <p:scale>
        <a:sx n="33" d="100"/>
        <a:sy n="33" d="100"/>
      </p:scale>
      <p:origin x="0" y="-4098"/>
    </p:cViewPr>
  </p:outlineViewPr>
  <p:notesTextViewPr>
    <p:cViewPr>
      <p:scale>
        <a:sx n="1" d="1"/>
        <a:sy n="1" d="1"/>
      </p:scale>
      <p:origin x="0" y="0"/>
    </p:cViewPr>
  </p:notesTextViewPr>
  <p:sorterViewPr>
    <p:cViewPr>
      <p:scale>
        <a:sx n="100" d="100"/>
        <a:sy n="100" d="100"/>
      </p:scale>
      <p:origin x="0" y="4528"/>
    </p:cViewPr>
  </p:sorterViewPr>
  <p:notesViewPr>
    <p:cSldViewPr snapToGrid="0" showGuides="1">
      <p:cViewPr varScale="1">
        <p:scale>
          <a:sx n="48" d="100"/>
          <a:sy n="48" d="100"/>
        </p:scale>
        <p:origin x="2952" y="66"/>
      </p:cViewPr>
      <p:guideLst>
        <p:guide orient="horz" pos="3108"/>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AE13F024-EE33-4E09-9FE0-9C71ECF3861D}" type="datetimeFigureOut">
              <a:rPr kumimoji="1" lang="ja-JP" altLang="en-US" smtClean="0"/>
              <a:t>2021/8/11</a:t>
            </a:fld>
            <a:endParaRPr kumimoji="1" lang="ja-JP" altLang="en-US"/>
          </a:p>
        </p:txBody>
      </p:sp>
      <p:sp>
        <p:nvSpPr>
          <p:cNvPr id="4" name="スライド イメージ プレースホルダー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DF2F4D75-4CBF-4414-8546-966BF7AC31E1}" type="slidenum">
              <a:rPr kumimoji="1" lang="ja-JP" altLang="en-US" smtClean="0"/>
              <a:t>‹#›</a:t>
            </a:fld>
            <a:endParaRPr kumimoji="1" lang="ja-JP" altLang="en-US"/>
          </a:p>
        </p:txBody>
      </p:sp>
    </p:spTree>
    <p:extLst>
      <p:ext uri="{BB962C8B-B14F-4D97-AF65-F5344CB8AC3E}">
        <p14:creationId xmlns:p14="http://schemas.microsoft.com/office/powerpoint/2010/main" val="64429783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EA87DB5-2B90-441B-852A-02E9B6BCDA54}" type="slidenum">
              <a:rPr kumimoji="1" lang="ja-JP" altLang="en-US" sz="1200" b="0" i="0" u="none" strike="noStrike" kern="1200" cap="none" spc="0" normalizeH="0" baseline="0" noProof="0" smtClean="0">
                <a:ln>
                  <a:noFill/>
                </a:ln>
                <a:solidFill>
                  <a:prstClr val="black"/>
                </a:solidFill>
                <a:effectLst/>
                <a:uLnTx/>
                <a:uFillTx/>
                <a:latin typeface="游ゴシック"/>
                <a:ea typeface="游ゴシック" panose="020B0400000000000000" pitchFamily="34"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a:ea typeface="游ゴシック" panose="020B0400000000000000" pitchFamily="34" charset="-128"/>
              <a:cs typeface="+mn-cs"/>
            </a:endParaRPr>
          </a:p>
        </p:txBody>
      </p:sp>
    </p:spTree>
    <p:extLst>
      <p:ext uri="{BB962C8B-B14F-4D97-AF65-F5344CB8AC3E}">
        <p14:creationId xmlns:p14="http://schemas.microsoft.com/office/powerpoint/2010/main" val="25788592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DF2F4D75-4CBF-4414-8546-966BF7AC31E1}" type="slidenum">
              <a:rPr kumimoji="1" lang="ja-JP" altLang="en-US" smtClean="0"/>
              <a:t>2</a:t>
            </a:fld>
            <a:endParaRPr kumimoji="1" lang="ja-JP" altLang="en-US"/>
          </a:p>
        </p:txBody>
      </p:sp>
    </p:spTree>
    <p:extLst>
      <p:ext uri="{BB962C8B-B14F-4D97-AF65-F5344CB8AC3E}">
        <p14:creationId xmlns:p14="http://schemas.microsoft.com/office/powerpoint/2010/main" val="7556403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F4D75-4CBF-4414-8546-966BF7AC31E1}" type="slidenum">
              <a:rPr kumimoji="1" lang="ja-JP" altLang="en-US" smtClean="0"/>
              <a:t>3</a:t>
            </a:fld>
            <a:endParaRPr kumimoji="1" lang="ja-JP" altLang="en-US"/>
          </a:p>
        </p:txBody>
      </p:sp>
    </p:spTree>
    <p:extLst>
      <p:ext uri="{BB962C8B-B14F-4D97-AF65-F5344CB8AC3E}">
        <p14:creationId xmlns:p14="http://schemas.microsoft.com/office/powerpoint/2010/main" val="1582451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F2F4D75-4CBF-4414-8546-966BF7AC31E1}" type="slidenum">
              <a:rPr kumimoji="1" lang="ja-JP" altLang="en-US" smtClean="0"/>
              <a:t>4</a:t>
            </a:fld>
            <a:endParaRPr kumimoji="1" lang="ja-JP" altLang="en-US"/>
          </a:p>
        </p:txBody>
      </p:sp>
    </p:spTree>
    <p:extLst>
      <p:ext uri="{BB962C8B-B14F-4D97-AF65-F5344CB8AC3E}">
        <p14:creationId xmlns:p14="http://schemas.microsoft.com/office/powerpoint/2010/main" val="20525548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2F4D75-4CBF-4414-8546-966BF7AC31E1}" type="slidenum">
              <a:rPr kumimoji="1" lang="ja-JP" altLang="en-US" smtClean="0"/>
              <a:t>5</a:t>
            </a:fld>
            <a:endParaRPr kumimoji="1" lang="ja-JP" altLang="en-US"/>
          </a:p>
        </p:txBody>
      </p:sp>
    </p:spTree>
    <p:extLst>
      <p:ext uri="{BB962C8B-B14F-4D97-AF65-F5344CB8AC3E}">
        <p14:creationId xmlns:p14="http://schemas.microsoft.com/office/powerpoint/2010/main" val="25438257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Studies required for AI 1.4 (Resolution 247)</a:t>
            </a:r>
            <a:endParaRPr lang="en-US" sz="1200" dirty="0"/>
          </a:p>
          <a:p>
            <a:r>
              <a:rPr lang="en-US" sz="1200" dirty="0"/>
              <a:t>Compatibility studies with services allocated in the bands, including IMT systems to ensure their protection</a:t>
            </a:r>
          </a:p>
          <a:p>
            <a:r>
              <a:rPr lang="en-GB" sz="1200" dirty="0"/>
              <a:t>694-960 MHz;</a:t>
            </a:r>
            <a:endParaRPr lang="en-US" sz="1200" dirty="0"/>
          </a:p>
          <a:p>
            <a:r>
              <a:rPr lang="en-GB" sz="1200" dirty="0"/>
              <a:t>1710-1885 MHz (1710-1815 MHz to be used for uplink only in Region 3);</a:t>
            </a:r>
            <a:endParaRPr lang="en-US" sz="1200" dirty="0"/>
          </a:p>
          <a:p>
            <a:r>
              <a:rPr lang="en-GB" sz="1200" dirty="0"/>
              <a:t>2500-2690 MHz (2500-2535 MHz to be used for uplink only in Region 3, except 2655-2690 MHz in Region 3).</a:t>
            </a:r>
          </a:p>
          <a:p>
            <a:r>
              <a:rPr lang="en-US" sz="1200" dirty="0"/>
              <a:t>Definition for HIBS</a:t>
            </a:r>
          </a:p>
          <a:p>
            <a:r>
              <a:rPr lang="en-US" sz="1200" dirty="0"/>
              <a:t>Spectrum needs for HIBS</a:t>
            </a:r>
          </a:p>
          <a:p>
            <a:r>
              <a:rPr lang="en-US" sz="1200" dirty="0"/>
              <a:t>Review of existing regulations for HIBS</a:t>
            </a:r>
          </a:p>
          <a:p>
            <a:endParaRPr lang="en-US" sz="1200" dirty="0"/>
          </a:p>
          <a:p>
            <a:endParaRPr lang="en-US" dirty="0"/>
          </a:p>
        </p:txBody>
      </p:sp>
      <p:sp>
        <p:nvSpPr>
          <p:cNvPr id="4" name="Slide Number Placeholder 3"/>
          <p:cNvSpPr>
            <a:spLocks noGrp="1"/>
          </p:cNvSpPr>
          <p:nvPr>
            <p:ph type="sldNum" sz="quarter" idx="10"/>
          </p:nvPr>
        </p:nvSpPr>
        <p:spPr/>
        <p:txBody>
          <a:bodyPr/>
          <a:lstStyle/>
          <a:p>
            <a:fld id="{DF2F4D75-4CBF-4414-8546-966BF7AC31E1}" type="slidenum">
              <a:rPr kumimoji="1" lang="ja-JP" altLang="en-US" smtClean="0"/>
              <a:t>6</a:t>
            </a:fld>
            <a:endParaRPr kumimoji="1" lang="ja-JP" altLang="en-US"/>
          </a:p>
        </p:txBody>
      </p:sp>
    </p:spTree>
    <p:extLst>
      <p:ext uri="{BB962C8B-B14F-4D97-AF65-F5344CB8AC3E}">
        <p14:creationId xmlns:p14="http://schemas.microsoft.com/office/powerpoint/2010/main" val="13446149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スライド番号プレースホルダー 5"/>
          <p:cNvSpPr txBox="1">
            <a:spLocks/>
          </p:cNvSpPr>
          <p:nvPr userDrawn="1"/>
        </p:nvSpPr>
        <p:spPr>
          <a:xfrm>
            <a:off x="9448800" y="6492874"/>
            <a:ext cx="2743200" cy="365125"/>
          </a:xfrm>
          <a:prstGeom prst="rect">
            <a:avLst/>
          </a:prstGeom>
        </p:spPr>
        <p:txBody>
          <a:bodyPr vert="horz" lIns="91440" tIns="45720" rIns="91440" bIns="45720" rtlCol="0" anchor="ctr"/>
          <a:lstStyle>
            <a:defPPr>
              <a:defRPr lang="ja-JP"/>
            </a:defPPr>
            <a:lvl1pPr marL="0" algn="r" defTabSz="914400" rtl="0" eaLnBrk="1" latinLnBrk="0" hangingPunct="1">
              <a:defRPr kumimoji="1" sz="1800" b="1" kern="1200">
                <a:solidFill>
                  <a:schemeClr val="tx1">
                    <a:tint val="75000"/>
                  </a:schemeClr>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fld id="{2B5689D9-5E57-452A-AD51-E6CBDD551D73}" type="slidenum">
              <a:rPr lang="ja-JP" altLang="en-US" b="0" smtClean="0">
                <a:solidFill>
                  <a:prstClr val="black">
                    <a:tint val="75000"/>
                  </a:prstClr>
                </a:solidFill>
                <a:latin typeface="+mn-lt"/>
              </a:rPr>
              <a:pPr/>
              <a:t>‹#›</a:t>
            </a:fld>
            <a:endParaRPr lang="ja-JP" altLang="en-US" b="0">
              <a:solidFill>
                <a:prstClr val="black">
                  <a:tint val="75000"/>
                </a:prstClr>
              </a:solidFill>
              <a:latin typeface="+mn-lt"/>
            </a:endParaRPr>
          </a:p>
        </p:txBody>
      </p:sp>
    </p:spTree>
    <p:extLst>
      <p:ext uri="{BB962C8B-B14F-4D97-AF65-F5344CB8AC3E}">
        <p14:creationId xmlns:p14="http://schemas.microsoft.com/office/powerpoint/2010/main" val="2194262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1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9807" y="81643"/>
            <a:ext cx="11285538" cy="661988"/>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425450" y="1119188"/>
            <a:ext cx="11309350" cy="2425700"/>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446603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40868" y="1749679"/>
            <a:ext cx="11510263" cy="2465070"/>
          </a:xfrm>
          <a:prstGeom prst="rect">
            <a:avLst/>
          </a:prstGeom>
        </p:spPr>
        <p:txBody>
          <a:bodyPr lIns="0" tIns="0" rIns="0" bIns="0"/>
          <a:lstStyle>
            <a:lvl1pPr>
              <a:defRPr sz="4400" b="1" i="0">
                <a:solidFill>
                  <a:srgbClr val="A6A6A6"/>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a:xfrm>
            <a:off x="609600" y="6377940"/>
            <a:ext cx="2804160" cy="342900"/>
          </a:xfrm>
          <a:prstGeom prst="rect">
            <a:avLst/>
          </a:prstGeom>
        </p:spPr>
        <p:txBody>
          <a:bodyPr lIns="0" tIns="0" rIns="0" bIns="0"/>
          <a:lstStyle>
            <a:lvl1pPr algn="l">
              <a:defRPr>
                <a:solidFill>
                  <a:schemeClr val="tx1">
                    <a:tint val="75000"/>
                  </a:schemeClr>
                </a:solidFill>
              </a:defRPr>
            </a:lvl1pPr>
          </a:lstStyle>
          <a:p>
            <a:fld id="{1D8BD707-D9CF-40AE-B4C6-C98DA3205C09}" type="datetimeFigureOut">
              <a:rPr lang="en-US"/>
              <a:t>8/11/2021</a:t>
            </a:fld>
            <a:endParaRPr lang="en-US"/>
          </a:p>
        </p:txBody>
      </p:sp>
      <p:sp>
        <p:nvSpPr>
          <p:cNvPr id="5" name="Holder 5"/>
          <p:cNvSpPr>
            <a:spLocks noGrp="1"/>
          </p:cNvSpPr>
          <p:nvPr>
            <p:ph type="sldNum" sz="quarter" idx="7"/>
          </p:nvPr>
        </p:nvSpPr>
        <p:spPr/>
        <p:txBody>
          <a:bodyPr lIns="0" tIns="0" rIns="0" bIns="0"/>
          <a:lstStyle>
            <a:lvl1pPr>
              <a:defRPr sz="1800" b="0" i="0">
                <a:solidFill>
                  <a:srgbClr val="888888"/>
                </a:solidFill>
                <a:latin typeface="Arial"/>
                <a:cs typeface="Arial"/>
              </a:defRPr>
            </a:lvl1pPr>
          </a:lstStyle>
          <a:p>
            <a:pPr marL="38100">
              <a:lnSpc>
                <a:spcPts val="2090"/>
              </a:lnSpc>
            </a:pPr>
            <a:fld id="{81D60167-4931-47E6-BA6A-407CBD079E47}" type="slidenum">
              <a:rPr dirty="0"/>
              <a:t>‹#›</a:t>
            </a:fld>
            <a:endParaRPr dirty="0"/>
          </a:p>
        </p:txBody>
      </p:sp>
    </p:spTree>
    <p:extLst>
      <p:ext uri="{BB962C8B-B14F-4D97-AF65-F5344CB8AC3E}">
        <p14:creationId xmlns:p14="http://schemas.microsoft.com/office/powerpoint/2010/main" val="144986643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22E48"/>
        </a:solidFill>
        <a:effectLst/>
      </p:bgPr>
    </p:bg>
    <p:spTree>
      <p:nvGrpSpPr>
        <p:cNvPr id="1" name=""/>
        <p:cNvGrpSpPr/>
        <p:nvPr/>
      </p:nvGrpSpPr>
      <p:grpSpPr>
        <a:xfrm>
          <a:off x="0" y="0"/>
          <a:ext cx="0" cy="0"/>
          <a:chOff x="0" y="0"/>
          <a:chExt cx="0" cy="0"/>
        </a:xfrm>
      </p:grpSpPr>
      <p:sp>
        <p:nvSpPr>
          <p:cNvPr id="5" name="フッター プレースホルダー 4"/>
          <p:cNvSpPr>
            <a:spLocks noGrp="1"/>
          </p:cNvSpPr>
          <p:nvPr>
            <p:ph type="ftr" sz="quarter" idx="3"/>
          </p:nvPr>
        </p:nvSpPr>
        <p:spPr>
          <a:xfrm>
            <a:off x="4038600" y="6492875"/>
            <a:ext cx="4114800" cy="365125"/>
          </a:xfrm>
          <a:prstGeom prst="rect">
            <a:avLst/>
          </a:prstGeom>
        </p:spPr>
        <p:txBody>
          <a:bodyPr vert="horz" lIns="91440" tIns="45720" rIns="91440" bIns="45720" rtlCol="0" anchor="ctr"/>
          <a:lstStyle>
            <a:lvl1pPr algn="ctr">
              <a:defRPr sz="1800" b="0">
                <a:solidFill>
                  <a:schemeClr val="tx1">
                    <a:tint val="75000"/>
                  </a:schemeClr>
                </a:solidFill>
              </a:defRPr>
            </a:lvl1pPr>
          </a:lstStyle>
          <a:p>
            <a:endParaRPr lang="ja-JP" altLang="en-US" dirty="0">
              <a:solidFill>
                <a:prstClr val="black">
                  <a:tint val="75000"/>
                </a:prstClr>
              </a:solidFill>
            </a:endParaRPr>
          </a:p>
        </p:txBody>
      </p:sp>
      <p:sp>
        <p:nvSpPr>
          <p:cNvPr id="6" name="スライド番号プレースホルダー 5"/>
          <p:cNvSpPr>
            <a:spLocks noGrp="1"/>
          </p:cNvSpPr>
          <p:nvPr>
            <p:ph type="sldNum" sz="quarter" idx="4"/>
          </p:nvPr>
        </p:nvSpPr>
        <p:spPr>
          <a:xfrm>
            <a:off x="9448800" y="6483823"/>
            <a:ext cx="2743200" cy="365125"/>
          </a:xfrm>
          <a:prstGeom prst="rect">
            <a:avLst/>
          </a:prstGeom>
        </p:spPr>
        <p:txBody>
          <a:bodyPr vert="horz" lIns="91440" tIns="45720" rIns="91440" bIns="45720" rtlCol="0" anchor="ctr"/>
          <a:lstStyle>
            <a:lvl1pPr algn="r">
              <a:defRPr sz="1800" b="0">
                <a:solidFill>
                  <a:schemeClr val="tx1">
                    <a:tint val="75000"/>
                  </a:schemeClr>
                </a:solidFill>
                <a:latin typeface="+mn-lt"/>
              </a:defRPr>
            </a:lvl1pPr>
          </a:lstStyle>
          <a:p>
            <a:fld id="{2B5689D9-5E57-452A-AD51-E6CBDD551D73}" type="slidenum">
              <a:rPr lang="ja-JP" altLang="en-US" smtClean="0">
                <a:solidFill>
                  <a:prstClr val="black">
                    <a:tint val="75000"/>
                  </a:prstClr>
                </a:solidFill>
              </a:rPr>
              <a:pPr/>
              <a:t>‹#›</a:t>
            </a:fld>
            <a:endParaRPr lang="ja-JP" altLang="en-US" dirty="0">
              <a:solidFill>
                <a:prstClr val="black">
                  <a:tint val="75000"/>
                </a:prstClr>
              </a:solidFill>
            </a:endParaRPr>
          </a:p>
        </p:txBody>
      </p:sp>
    </p:spTree>
    <p:extLst>
      <p:ext uri="{BB962C8B-B14F-4D97-AF65-F5344CB8AC3E}">
        <p14:creationId xmlns:p14="http://schemas.microsoft.com/office/powerpoint/2010/main" val="4184293184"/>
      </p:ext>
    </p:extLst>
  </p:cSld>
  <p:clrMap bg1="lt1" tx1="dk1" bg2="lt2" tx2="dk2" accent1="accent1" accent2="accent2" accent3="accent3" accent4="accent4" accent5="accent5" accent6="accent6" hlink="hlink" folHlink="folHlink"/>
  <p:sldLayoutIdLst>
    <p:sldLayoutId id="2147483665" r:id="rId1"/>
    <p:sldLayoutId id="2147483666" r:id="rId2"/>
    <p:sldLayoutId id="2147483668" r:id="rId3"/>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71096" y="1001491"/>
            <a:ext cx="11649808" cy="1754326"/>
          </a:xfrm>
          <a:prstGeom prst="rect">
            <a:avLst/>
          </a:prstGeom>
          <a:noFill/>
        </p:spPr>
        <p:txBody>
          <a:bodyPr wrap="square" rtlCol="0">
            <a:spAutoFit/>
          </a:bodyPr>
          <a:lstStyle/>
          <a:p>
            <a:pPr lvl="0" algn="ctr">
              <a:defRPr/>
            </a:pPr>
            <a:r>
              <a:rPr kumimoji="1" lang="en-US" altLang="ja-JP" sz="5400" b="1" i="0" u="none" strike="noStrike" kern="1200" cap="none" spc="0" normalizeH="0" baseline="0" noProof="0" dirty="0">
                <a:ln>
                  <a:noFill/>
                </a:ln>
                <a:solidFill>
                  <a:schemeClr val="bg1"/>
                </a:solidFill>
                <a:effectLst/>
                <a:uLnTx/>
                <a:uFillTx/>
                <a:latin typeface="Calibri" panose="020F0502020204030204" pitchFamily="34" charset="0"/>
                <a:ea typeface="メイリオ"/>
                <a:cs typeface="Calibri" panose="020F0502020204030204" pitchFamily="34" charset="0"/>
              </a:rPr>
              <a:t>IMT Connectivity by</a:t>
            </a:r>
          </a:p>
          <a:p>
            <a:pPr lvl="0" algn="ctr">
              <a:defRPr/>
            </a:pPr>
            <a:r>
              <a:rPr lang="en-US" altLang="ja-JP" sz="5400" b="1" dirty="0">
                <a:solidFill>
                  <a:schemeClr val="bg1"/>
                </a:solidFill>
                <a:latin typeface="Calibri" panose="020F0502020204030204" pitchFamily="34" charset="0"/>
                <a:ea typeface="メイリオ"/>
                <a:cs typeface="Calibri" panose="020F0502020204030204" pitchFamily="34" charset="0"/>
              </a:rPr>
              <a:t>Stratospheric Base Stations (HIBS)</a:t>
            </a:r>
            <a:r>
              <a:rPr kumimoji="1" lang="en-US" altLang="ja-JP" sz="5400" b="1" i="0" u="none" strike="noStrike" kern="1200" cap="none" spc="0" normalizeH="0" baseline="0" noProof="0" dirty="0">
                <a:ln>
                  <a:noFill/>
                </a:ln>
                <a:solidFill>
                  <a:schemeClr val="bg1"/>
                </a:solidFill>
                <a:effectLst/>
                <a:uLnTx/>
                <a:uFillTx/>
                <a:latin typeface="Calibri" panose="020F0502020204030204" pitchFamily="34" charset="0"/>
                <a:ea typeface="メイリオ"/>
                <a:cs typeface="Calibri" panose="020F0502020204030204" pitchFamily="34" charset="0"/>
              </a:rPr>
              <a:t> </a:t>
            </a:r>
            <a:endParaRPr kumimoji="1" lang="ja-JP" altLang="en-US" sz="5400" b="1" i="0" u="none" strike="noStrike" kern="1200" cap="none" spc="0" normalizeH="0" baseline="0" noProof="0" dirty="0">
              <a:ln>
                <a:noFill/>
              </a:ln>
              <a:solidFill>
                <a:srgbClr val="FFFF00"/>
              </a:solidFill>
              <a:effectLst/>
              <a:uLnTx/>
              <a:uFillTx/>
              <a:latin typeface="Calibri" panose="020F0502020204030204" pitchFamily="34" charset="0"/>
              <a:ea typeface="メイリオ"/>
              <a:cs typeface="Calibri" panose="020F0502020204030204" pitchFamily="34" charset="0"/>
            </a:endParaRPr>
          </a:p>
        </p:txBody>
      </p:sp>
      <p:sp>
        <p:nvSpPr>
          <p:cNvPr id="4" name="TextBox 3">
            <a:extLst>
              <a:ext uri="{FF2B5EF4-FFF2-40B4-BE49-F238E27FC236}">
                <a16:creationId xmlns:a16="http://schemas.microsoft.com/office/drawing/2014/main" id="{AC3B5D8E-A03E-4704-A84D-1B40A1E0EDD3}"/>
              </a:ext>
            </a:extLst>
          </p:cNvPr>
          <p:cNvSpPr txBox="1"/>
          <p:nvPr/>
        </p:nvSpPr>
        <p:spPr>
          <a:xfrm>
            <a:off x="914400" y="6148471"/>
            <a:ext cx="10843591" cy="400110"/>
          </a:xfrm>
          <a:prstGeom prst="rect">
            <a:avLst/>
          </a:prstGeom>
          <a:noFill/>
        </p:spPr>
        <p:txBody>
          <a:bodyPr wrap="square">
            <a:spAutoFit/>
          </a:bodyPr>
          <a:lstStyle/>
          <a:p>
            <a:pPr algn="l"/>
            <a:r>
              <a:rPr lang="en-ZA" sz="2000" b="1" i="0" u="none" strike="noStrike" baseline="0" dirty="0">
                <a:solidFill>
                  <a:schemeClr val="bg1"/>
                </a:solidFill>
                <a:latin typeface="Calibri" panose="020F0502020204030204" pitchFamily="34" charset="0"/>
                <a:cs typeface="Calibri" panose="020F0502020204030204" pitchFamily="34" charset="0"/>
              </a:rPr>
              <a:t>HIBS: high-altitude platform stations as International Mobile Telecommunications base stations</a:t>
            </a:r>
            <a:endParaRPr lang="en-ZA" sz="2000" dirty="0">
              <a:solidFill>
                <a:schemeClr val="bg1"/>
              </a:solidFill>
              <a:latin typeface="Calibri" panose="020F0502020204030204" pitchFamily="34" charset="0"/>
              <a:cs typeface="Calibri" panose="020F0502020204030204" pitchFamily="34" charset="0"/>
            </a:endParaRPr>
          </a:p>
        </p:txBody>
      </p:sp>
      <p:sp>
        <p:nvSpPr>
          <p:cNvPr id="5" name="テキスト ボックス 1">
            <a:extLst>
              <a:ext uri="{FF2B5EF4-FFF2-40B4-BE49-F238E27FC236}">
                <a16:creationId xmlns:a16="http://schemas.microsoft.com/office/drawing/2014/main" id="{C8256143-BD5F-497C-9913-222BC2750678}"/>
              </a:ext>
            </a:extLst>
          </p:cNvPr>
          <p:cNvSpPr txBox="1"/>
          <p:nvPr/>
        </p:nvSpPr>
        <p:spPr>
          <a:xfrm>
            <a:off x="0" y="3563575"/>
            <a:ext cx="11649808" cy="1077218"/>
          </a:xfrm>
          <a:prstGeom prst="rect">
            <a:avLst/>
          </a:prstGeom>
          <a:noFill/>
        </p:spPr>
        <p:txBody>
          <a:bodyPr wrap="square" rtlCol="0">
            <a:spAutoFit/>
          </a:bodyPr>
          <a:lstStyle/>
          <a:p>
            <a:pPr lvl="0" algn="ctr">
              <a:defRPr/>
            </a:pPr>
            <a:r>
              <a:rPr kumimoji="1" lang="en-US" altLang="ja-JP" sz="3200" b="1" i="0" u="none" strike="noStrike" kern="1200" cap="none" spc="0" normalizeH="0" baseline="0" noProof="0" dirty="0">
                <a:ln>
                  <a:noFill/>
                </a:ln>
                <a:solidFill>
                  <a:schemeClr val="bg1"/>
                </a:solidFill>
                <a:effectLst/>
                <a:uLnTx/>
                <a:uFillTx/>
                <a:latin typeface="Calibri" panose="020F0502020204030204" pitchFamily="34" charset="0"/>
                <a:ea typeface="メイリオ"/>
                <a:cs typeface="Calibri" panose="020F0502020204030204" pitchFamily="34" charset="0"/>
              </a:rPr>
              <a:t>EACO WRC-23 Preparatory meeting </a:t>
            </a:r>
          </a:p>
          <a:p>
            <a:pPr lvl="0" algn="ctr">
              <a:defRPr/>
            </a:pPr>
            <a:r>
              <a:rPr lang="en-US" altLang="ja-JP" sz="3200" b="1" dirty="0">
                <a:solidFill>
                  <a:schemeClr val="bg1"/>
                </a:solidFill>
                <a:latin typeface="Calibri" panose="020F0502020204030204" pitchFamily="34" charset="0"/>
                <a:ea typeface="メイリオ"/>
                <a:cs typeface="Calibri" panose="020F0502020204030204" pitchFamily="34" charset="0"/>
              </a:rPr>
              <a:t>17</a:t>
            </a:r>
            <a:r>
              <a:rPr lang="en-US" altLang="ja-JP" sz="3200" b="1" baseline="30000" dirty="0">
                <a:solidFill>
                  <a:schemeClr val="bg1"/>
                </a:solidFill>
                <a:latin typeface="Calibri" panose="020F0502020204030204" pitchFamily="34" charset="0"/>
                <a:ea typeface="メイリオ"/>
                <a:cs typeface="Calibri" panose="020F0502020204030204" pitchFamily="34" charset="0"/>
              </a:rPr>
              <a:t>th</a:t>
            </a:r>
            <a:r>
              <a:rPr lang="en-US" altLang="ja-JP" sz="3200" b="1" dirty="0">
                <a:solidFill>
                  <a:schemeClr val="bg1"/>
                </a:solidFill>
                <a:latin typeface="Calibri" panose="020F0502020204030204" pitchFamily="34" charset="0"/>
                <a:ea typeface="メイリオ"/>
                <a:cs typeface="Calibri" panose="020F0502020204030204" pitchFamily="34" charset="0"/>
              </a:rPr>
              <a:t> – 19</a:t>
            </a:r>
            <a:r>
              <a:rPr lang="en-US" altLang="ja-JP" sz="3200" b="1" baseline="30000" dirty="0">
                <a:solidFill>
                  <a:schemeClr val="bg1"/>
                </a:solidFill>
                <a:latin typeface="Calibri" panose="020F0502020204030204" pitchFamily="34" charset="0"/>
                <a:ea typeface="メイリオ"/>
                <a:cs typeface="Calibri" panose="020F0502020204030204" pitchFamily="34" charset="0"/>
              </a:rPr>
              <a:t>th</a:t>
            </a:r>
            <a:r>
              <a:rPr lang="en-US" altLang="ja-JP" sz="3200" b="1" dirty="0">
                <a:solidFill>
                  <a:schemeClr val="bg1"/>
                </a:solidFill>
                <a:latin typeface="Calibri" panose="020F0502020204030204" pitchFamily="34" charset="0"/>
                <a:ea typeface="メイリオ"/>
                <a:cs typeface="Calibri" panose="020F0502020204030204" pitchFamily="34" charset="0"/>
              </a:rPr>
              <a:t> August 2021</a:t>
            </a:r>
            <a:endParaRPr kumimoji="1" lang="ja-JP" altLang="en-US" sz="3200" b="1" i="0" u="none" strike="noStrike" kern="1200" cap="none" spc="0" normalizeH="0" baseline="0" noProof="0" dirty="0">
              <a:ln>
                <a:noFill/>
              </a:ln>
              <a:solidFill>
                <a:srgbClr val="FFFF00"/>
              </a:solidFill>
              <a:effectLst/>
              <a:uLnTx/>
              <a:uFillTx/>
              <a:latin typeface="Calibri" panose="020F0502020204030204" pitchFamily="34" charset="0"/>
              <a:ea typeface="メイリオ"/>
              <a:cs typeface="Calibri" panose="020F0502020204030204" pitchFamily="34" charset="0"/>
            </a:endParaRPr>
          </a:p>
        </p:txBody>
      </p:sp>
    </p:spTree>
    <p:extLst>
      <p:ext uri="{BB962C8B-B14F-4D97-AF65-F5344CB8AC3E}">
        <p14:creationId xmlns:p14="http://schemas.microsoft.com/office/powerpoint/2010/main" val="25869789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7">
            <a:extLst>
              <a:ext uri="{FF2B5EF4-FFF2-40B4-BE49-F238E27FC236}">
                <a16:creationId xmlns:a16="http://schemas.microsoft.com/office/drawing/2014/main" id="{44E1915E-77D6-8448-82E1-FFF15014FB2A}"/>
              </a:ext>
            </a:extLst>
          </p:cNvPr>
          <p:cNvSpPr txBox="1">
            <a:spLocks noChangeArrowheads="1"/>
          </p:cNvSpPr>
          <p:nvPr/>
        </p:nvSpPr>
        <p:spPr bwMode="auto">
          <a:xfrm>
            <a:off x="1721582" y="2319914"/>
            <a:ext cx="8748836" cy="2218172"/>
          </a:xfrm>
          <a:prstGeom prst="rect">
            <a:avLst/>
          </a:prstGeom>
          <a:noFill/>
          <a:ln w="19050" algn="ctr">
            <a:solidFill>
              <a:schemeClr val="bg1"/>
            </a:solidFill>
            <a:miter lim="800000"/>
            <a:headEnd/>
            <a:tailEnd/>
          </a:ln>
        </p:spPr>
        <p:txBody>
          <a:bodyPr wrap="square" lIns="90000" tIns="46800" rIns="90000" bIns="46800">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1" lang="en-US" altLang="ja-JP" sz="2800" b="0" i="0" u="none" strike="noStrike" kern="1200" cap="none" spc="0" normalizeH="0" baseline="0" noProof="0" dirty="0">
                <a:ln>
                  <a:noFill/>
                </a:ln>
                <a:solidFill>
                  <a:schemeClr val="bg1"/>
                </a:solidFill>
                <a:effectLst/>
                <a:uLnTx/>
                <a:uFillTx/>
                <a:latin typeface="Calibri" panose="020F0502020204030204" pitchFamily="34" charset="0"/>
                <a:ea typeface="HGPｺﾞｼｯｸE" pitchFamily="50" charset="-128"/>
                <a:cs typeface="Calibri" panose="020F0502020204030204" pitchFamily="34" charset="0"/>
              </a:rPr>
              <a:t>Disclaimer</a:t>
            </a:r>
          </a:p>
          <a:p>
            <a:pPr marL="0" marR="0" lvl="0" indent="0" algn="l" defTabSz="914400" rtl="0" eaLnBrk="1" fontAlgn="auto" latinLnBrk="0" hangingPunct="1">
              <a:lnSpc>
                <a:spcPct val="100000"/>
              </a:lnSpc>
              <a:spcBef>
                <a:spcPct val="50000"/>
              </a:spcBef>
              <a:spcAft>
                <a:spcPts val="0"/>
              </a:spcAft>
              <a:buClrTx/>
              <a:buSzTx/>
              <a:buFontTx/>
              <a:buNone/>
              <a:tabLst/>
              <a:defRPr/>
            </a:pPr>
            <a:r>
              <a:rPr kumimoji="1" lang="en-US" altLang="ja-JP" sz="2000" b="0" i="0" u="none" strike="noStrike" kern="1200" cap="none" spc="0" normalizeH="0" baseline="0" noProof="0" dirty="0">
                <a:ln>
                  <a:noFill/>
                </a:ln>
                <a:solidFill>
                  <a:schemeClr val="bg1"/>
                </a:solidFill>
                <a:effectLst/>
                <a:uLnTx/>
                <a:uFillTx/>
                <a:latin typeface="Calibri" panose="020F0502020204030204" pitchFamily="34" charset="0"/>
                <a:ea typeface="HGPｺﾞｼｯｸE" pitchFamily="50" charset="-128"/>
                <a:cs typeface="Calibri" panose="020F0502020204030204" pitchFamily="34" charset="0"/>
              </a:rPr>
              <a:t>This presentation material is made based on information available at the time of writing. Plans, forecasts, strategies, and other forward-looking statements in this presentation are not historical facts, and include elements of risk and uncertainty. Actual results may therefore differ materially from these forward-looking statements due to changes in the business environment and other factors.</a:t>
            </a:r>
          </a:p>
        </p:txBody>
      </p:sp>
    </p:spTree>
    <p:extLst>
      <p:ext uri="{BB962C8B-B14F-4D97-AF65-F5344CB8AC3E}">
        <p14:creationId xmlns:p14="http://schemas.microsoft.com/office/powerpoint/2010/main" val="1625084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BF799E-0853-42E7-B625-836C62E7F6BF}"/>
              </a:ext>
            </a:extLst>
          </p:cNvPr>
          <p:cNvSpPr>
            <a:spLocks noGrp="1"/>
          </p:cNvSpPr>
          <p:nvPr>
            <p:ph type="title"/>
          </p:nvPr>
        </p:nvSpPr>
        <p:spPr/>
        <p:txBody>
          <a:bodyPr/>
          <a:lstStyle/>
          <a:p>
            <a:pPr algn="ctr"/>
            <a:r>
              <a:rPr lang="en-CA" sz="4800" b="1" dirty="0">
                <a:solidFill>
                  <a:srgbClr val="FFFFFF"/>
                </a:solidFill>
                <a:latin typeface="Calibri"/>
                <a:cs typeface="Calibri"/>
              </a:rPr>
              <a:t>The regulatory situation today</a:t>
            </a:r>
          </a:p>
        </p:txBody>
      </p:sp>
      <p:sp>
        <p:nvSpPr>
          <p:cNvPr id="3" name="Content Placeholder 2">
            <a:extLst>
              <a:ext uri="{FF2B5EF4-FFF2-40B4-BE49-F238E27FC236}">
                <a16:creationId xmlns:a16="http://schemas.microsoft.com/office/drawing/2014/main" id="{D1FDC49C-7B66-42AD-A656-D3E0DFFF11D3}"/>
              </a:ext>
            </a:extLst>
          </p:cNvPr>
          <p:cNvSpPr>
            <a:spLocks noGrp="1"/>
          </p:cNvSpPr>
          <p:nvPr>
            <p:ph idx="1"/>
          </p:nvPr>
        </p:nvSpPr>
        <p:spPr>
          <a:xfrm>
            <a:off x="474775" y="1271910"/>
            <a:ext cx="11403547" cy="4915945"/>
          </a:xfrm>
        </p:spPr>
        <p:txBody>
          <a:bodyPr>
            <a:normAutofit lnSpcReduction="10000"/>
          </a:bodyPr>
          <a:lstStyle/>
          <a:p>
            <a:pPr>
              <a:lnSpc>
                <a:spcPct val="110000"/>
              </a:lnSpc>
            </a:pPr>
            <a:r>
              <a:rPr lang="en-CA" dirty="0">
                <a:solidFill>
                  <a:srgbClr val="FFFFFF"/>
                </a:solidFill>
                <a:latin typeface="Calibri"/>
                <a:cs typeface="Calibri"/>
              </a:rPr>
              <a:t>Existing ITU Radio Regulations (RR 5.388A) allow for the use of HIBS in parts of the 2 GHz range identified for IMT (Resolution 221).</a:t>
            </a:r>
          </a:p>
          <a:p>
            <a:pPr>
              <a:lnSpc>
                <a:spcPct val="110000"/>
              </a:lnSpc>
            </a:pPr>
            <a:r>
              <a:rPr lang="en-CA" dirty="0">
                <a:solidFill>
                  <a:srgbClr val="FFFFFF"/>
                </a:solidFill>
                <a:latin typeface="Calibri"/>
                <a:cs typeface="Calibri"/>
              </a:rPr>
              <a:t>Adopted by </a:t>
            </a:r>
            <a:r>
              <a:rPr lang="en-CA" dirty="0">
                <a:solidFill>
                  <a:schemeClr val="bg1"/>
                </a:solidFill>
                <a:latin typeface="Calibri"/>
                <a:cs typeface="Calibri"/>
              </a:rPr>
              <a:t>45</a:t>
            </a:r>
            <a:r>
              <a:rPr lang="en-CA" dirty="0">
                <a:solidFill>
                  <a:srgbClr val="FFFFFF"/>
                </a:solidFill>
                <a:latin typeface="Calibri"/>
                <a:cs typeface="Calibri"/>
              </a:rPr>
              <a:t> countries, RR 5.388B identifies technical conditions to enable the use of HIBS while providing protection to terrestrial IMT and other mobile and fixed services.</a:t>
            </a:r>
          </a:p>
          <a:p>
            <a:pPr>
              <a:lnSpc>
                <a:spcPct val="110000"/>
              </a:lnSpc>
            </a:pPr>
            <a:r>
              <a:rPr lang="en-CA" dirty="0">
                <a:solidFill>
                  <a:srgbClr val="FFFFFF"/>
                </a:solidFill>
                <a:latin typeface="Calibri"/>
                <a:cs typeface="Calibri"/>
              </a:rPr>
              <a:t>Agenda item 1.4 for WRC-23 will consider the use of the bands identified for IMT below 2.7 GHz  by  HIBS (without negatively impacting ground based IMT services)</a:t>
            </a:r>
          </a:p>
          <a:p>
            <a:pPr>
              <a:lnSpc>
                <a:spcPct val="110000"/>
              </a:lnSpc>
            </a:pPr>
            <a:r>
              <a:rPr lang="en-CA" dirty="0">
                <a:solidFill>
                  <a:srgbClr val="FFFFFF"/>
                </a:solidFill>
                <a:latin typeface="Calibri"/>
                <a:cs typeface="Calibri"/>
              </a:rPr>
              <a:t>ITU-R WP5D is responsible for the sharing and compatibility studies on WRC-23 agenda item 1.4</a:t>
            </a:r>
          </a:p>
          <a:p>
            <a:pPr lvl="0">
              <a:lnSpc>
                <a:spcPct val="110000"/>
              </a:lnSpc>
            </a:pPr>
            <a:endParaRPr lang="en-CA" dirty="0">
              <a:solidFill>
                <a:srgbClr val="FFFFFF"/>
              </a:solidFill>
              <a:latin typeface="Calibri"/>
              <a:cs typeface="Calibri"/>
            </a:endParaRPr>
          </a:p>
          <a:p>
            <a:pPr>
              <a:lnSpc>
                <a:spcPct val="110000"/>
              </a:lnSpc>
            </a:pPr>
            <a:endParaRPr lang="en-CA" dirty="0"/>
          </a:p>
          <a:p>
            <a:endParaRPr lang="en-CA" dirty="0">
              <a:solidFill>
                <a:srgbClr val="FFFFFF"/>
              </a:solidFill>
              <a:latin typeface="Calibri"/>
              <a:cs typeface="Calibri"/>
            </a:endParaRPr>
          </a:p>
          <a:p>
            <a:endParaRPr lang="en-CA" dirty="0">
              <a:solidFill>
                <a:schemeClr val="bg1"/>
              </a:solidFill>
              <a:latin typeface="Calibri"/>
              <a:cs typeface="Calibri"/>
            </a:endParaRPr>
          </a:p>
          <a:p>
            <a:pPr marL="0" indent="0">
              <a:buNone/>
            </a:pPr>
            <a:endParaRPr lang="en-CA" sz="1500" dirty="0">
              <a:solidFill>
                <a:schemeClr val="bg1"/>
              </a:solidFill>
              <a:latin typeface="Calibri"/>
              <a:cs typeface="Calibri"/>
            </a:endParaRPr>
          </a:p>
        </p:txBody>
      </p:sp>
    </p:spTree>
    <p:extLst>
      <p:ext uri="{BB962C8B-B14F-4D97-AF65-F5344CB8AC3E}">
        <p14:creationId xmlns:p14="http://schemas.microsoft.com/office/powerpoint/2010/main" val="1707050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A screenshot of a cell phone&#10;&#10;Description automatically generated">
            <a:extLst>
              <a:ext uri="{FF2B5EF4-FFF2-40B4-BE49-F238E27FC236}">
                <a16:creationId xmlns:a16="http://schemas.microsoft.com/office/drawing/2014/main" id="{137C19D8-091B-E141-AB41-7AD8C86B6E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21614" y="1347023"/>
            <a:ext cx="11019865" cy="5202551"/>
          </a:xfrm>
          <a:prstGeom prst="rect">
            <a:avLst/>
          </a:prstGeom>
        </p:spPr>
      </p:pic>
      <p:sp>
        <p:nvSpPr>
          <p:cNvPr id="2" name="object 2"/>
          <p:cNvSpPr txBox="1">
            <a:spLocks noGrp="1"/>
          </p:cNvSpPr>
          <p:nvPr>
            <p:ph type="title"/>
          </p:nvPr>
        </p:nvSpPr>
        <p:spPr>
          <a:xfrm>
            <a:off x="521614" y="98296"/>
            <a:ext cx="11287862" cy="751488"/>
          </a:xfrm>
          <a:prstGeom prst="rect">
            <a:avLst/>
          </a:prstGeom>
        </p:spPr>
        <p:txBody>
          <a:bodyPr vert="horz" wrap="square" lIns="0" tIns="12700" rIns="0" bIns="0" rtlCol="0">
            <a:spAutoFit/>
          </a:bodyPr>
          <a:lstStyle/>
          <a:p>
            <a:pPr marL="12700" algn="ctr">
              <a:lnSpc>
                <a:spcPct val="100000"/>
              </a:lnSpc>
              <a:spcBef>
                <a:spcPts val="100"/>
              </a:spcBef>
            </a:pPr>
            <a:r>
              <a:rPr lang="en-GB" sz="4800" spc="-5" dirty="0">
                <a:solidFill>
                  <a:srgbClr val="FFFFFF"/>
                </a:solidFill>
              </a:rPr>
              <a:t>Agenda item 1.4 can deliver </a:t>
            </a:r>
            <a:r>
              <a:rPr sz="4800" spc="-20" dirty="0">
                <a:solidFill>
                  <a:srgbClr val="FFFFFF"/>
                </a:solidFill>
              </a:rPr>
              <a:t>more </a:t>
            </a:r>
            <a:r>
              <a:rPr sz="4800" spc="-15" dirty="0">
                <a:solidFill>
                  <a:srgbClr val="FFFFFF"/>
                </a:solidFill>
              </a:rPr>
              <a:t>flexibility</a:t>
            </a:r>
            <a:r>
              <a:rPr lang="en-US" sz="4800" spc="-15" dirty="0">
                <a:solidFill>
                  <a:srgbClr val="FFFFFF"/>
                </a:solidFill>
              </a:rPr>
              <a:t> </a:t>
            </a:r>
            <a:endParaRPr sz="4800" dirty="0"/>
          </a:p>
        </p:txBody>
      </p:sp>
      <p:sp>
        <p:nvSpPr>
          <p:cNvPr id="4" name="object 4"/>
          <p:cNvSpPr txBox="1">
            <a:spLocks noGrp="1"/>
          </p:cNvSpPr>
          <p:nvPr>
            <p:ph type="sldNum" sz="quarter" idx="7"/>
          </p:nvPr>
        </p:nvSpPr>
        <p:spPr>
          <a:prstGeom prst="rect">
            <a:avLst/>
          </a:prstGeom>
        </p:spPr>
        <p:txBody>
          <a:bodyPr vert="horz" wrap="square" lIns="0" tIns="0" rIns="0" bIns="0" rtlCol="0">
            <a:spAutoFit/>
          </a:bodyPr>
          <a:lstStyle/>
          <a:p>
            <a:pPr marL="38100" marR="0" lvl="0" indent="0" algn="l" defTabSz="914400" rtl="0" eaLnBrk="1" fontAlgn="auto" latinLnBrk="0" hangingPunct="1">
              <a:lnSpc>
                <a:spcPts val="2090"/>
              </a:lnSpc>
              <a:spcBef>
                <a:spcPts val="0"/>
              </a:spcBef>
              <a:spcAft>
                <a:spcPts val="0"/>
              </a:spcAft>
              <a:buClrTx/>
              <a:buSzTx/>
              <a:buFontTx/>
              <a:buNone/>
              <a:tabLst/>
              <a:defRPr/>
            </a:pPr>
            <a:fld id="{81D60167-4931-47E6-BA6A-407CBD079E47}" type="slidenum">
              <a:rPr kumimoji="0" sz="1800" b="0" i="0" u="none" strike="noStrike" kern="1200" cap="none" spc="0" normalizeH="0" baseline="0" noProof="0" dirty="0">
                <a:ln>
                  <a:noFill/>
                </a:ln>
                <a:solidFill>
                  <a:srgbClr val="888888"/>
                </a:solidFill>
                <a:effectLst/>
                <a:uLnTx/>
                <a:uFillTx/>
                <a:latin typeface="Arial"/>
                <a:ea typeface="+mn-ea"/>
                <a:cs typeface="Arial"/>
              </a:rPr>
              <a:pPr marL="38100" marR="0" lvl="0" indent="0" algn="l" defTabSz="914400" rtl="0" eaLnBrk="1" fontAlgn="auto" latinLnBrk="0" hangingPunct="1">
                <a:lnSpc>
                  <a:spcPts val="2090"/>
                </a:lnSpc>
                <a:spcBef>
                  <a:spcPts val="0"/>
                </a:spcBef>
                <a:spcAft>
                  <a:spcPts val="0"/>
                </a:spcAft>
                <a:buClrTx/>
                <a:buSzTx/>
                <a:buFontTx/>
                <a:buNone/>
                <a:tabLst/>
                <a:defRPr/>
              </a:pPr>
              <a:t>4</a:t>
            </a:fld>
            <a:endParaRPr kumimoji="0" sz="1800" b="0" i="0" u="none" strike="noStrike" kern="1200" cap="none" spc="0" normalizeH="0" baseline="0" noProof="0" dirty="0">
              <a:ln>
                <a:noFill/>
              </a:ln>
              <a:solidFill>
                <a:srgbClr val="888888"/>
              </a:solidFill>
              <a:effectLst/>
              <a:uLnTx/>
              <a:uFillTx/>
              <a:latin typeface="Arial"/>
              <a:ea typeface="+mn-ea"/>
              <a:cs typeface="Arial"/>
            </a:endParaRPr>
          </a:p>
        </p:txBody>
      </p:sp>
    </p:spTree>
    <p:extLst>
      <p:ext uri="{BB962C8B-B14F-4D97-AF65-F5344CB8AC3E}">
        <p14:creationId xmlns:p14="http://schemas.microsoft.com/office/powerpoint/2010/main" val="169264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800" b="1" dirty="0">
                <a:solidFill>
                  <a:srgbClr val="FFFFFF"/>
                </a:solidFill>
                <a:latin typeface="Calibri" panose="020F0502020204030204" pitchFamily="34" charset="0"/>
                <a:cs typeface="Calibri" panose="020F0502020204030204" pitchFamily="34" charset="0"/>
              </a:rPr>
              <a:t>Support for IMT band plans</a:t>
            </a:r>
          </a:p>
        </p:txBody>
      </p:sp>
      <p:sp>
        <p:nvSpPr>
          <p:cNvPr id="3" name="Content Placeholder 2"/>
          <p:cNvSpPr>
            <a:spLocks noGrp="1"/>
          </p:cNvSpPr>
          <p:nvPr>
            <p:ph idx="1"/>
          </p:nvPr>
        </p:nvSpPr>
        <p:spPr/>
        <p:txBody>
          <a:bodyPr/>
          <a:lstStyle/>
          <a:p>
            <a:pPr>
              <a:lnSpc>
                <a:spcPct val="110000"/>
              </a:lnSpc>
            </a:pPr>
            <a:r>
              <a:rPr lang="en-US" dirty="0">
                <a:solidFill>
                  <a:srgbClr val="FFFFFF"/>
                </a:solidFill>
                <a:latin typeface="Calibri" panose="020F0502020204030204" pitchFamily="34" charset="0"/>
                <a:cs typeface="Calibri" panose="020F0502020204030204" pitchFamily="34" charset="0"/>
              </a:rPr>
              <a:t>Additional IMT bands to be used by HIBS under agenda item 1.4 (specifically 1710-1885 MHz) together with existing HIBS bands (1885-1980 MHz and 2110-2160 / 2170 MHz) will allow the use of two major band plans:</a:t>
            </a:r>
          </a:p>
          <a:p>
            <a:pPr lvl="1">
              <a:lnSpc>
                <a:spcPct val="110000"/>
              </a:lnSpc>
              <a:buFont typeface="Calibri" panose="020F0502020204030204" pitchFamily="34" charset="0"/>
              <a:buChar char="‐"/>
            </a:pPr>
            <a:r>
              <a:rPr lang="en-US" dirty="0">
                <a:solidFill>
                  <a:srgbClr val="FFFFFF"/>
                </a:solidFill>
                <a:latin typeface="Calibri" panose="020F0502020204030204" pitchFamily="34" charset="0"/>
                <a:cs typeface="Calibri" panose="020F0502020204030204" pitchFamily="34" charset="0"/>
              </a:rPr>
              <a:t>1710-1785 MHz / 1805-1880 MHz  - ITU Region 1 band plan for the 1800 MHz band</a:t>
            </a:r>
          </a:p>
          <a:p>
            <a:pPr lvl="1">
              <a:lnSpc>
                <a:spcPct val="110000"/>
              </a:lnSpc>
              <a:buFont typeface="Calibri" panose="020F0502020204030204" pitchFamily="34" charset="0"/>
              <a:buChar char="‐"/>
            </a:pPr>
            <a:r>
              <a:rPr lang="en-US" dirty="0">
                <a:solidFill>
                  <a:srgbClr val="FFFFFF"/>
                </a:solidFill>
                <a:latin typeface="Calibri" panose="020F0502020204030204" pitchFamily="34" charset="0"/>
                <a:cs typeface="Calibri" panose="020F0502020204030204" pitchFamily="34" charset="0"/>
              </a:rPr>
              <a:t>1920-1980 MHz / 2110-2170 MHz </a:t>
            </a:r>
            <a:r>
              <a:rPr lang="mr-IN" dirty="0">
                <a:solidFill>
                  <a:srgbClr val="FFFFFF"/>
                </a:solidFill>
                <a:latin typeface="Calibri" panose="020F0502020204030204" pitchFamily="34" charset="0"/>
              </a:rPr>
              <a:t>–</a:t>
            </a:r>
            <a:r>
              <a:rPr lang="en-US" dirty="0">
                <a:solidFill>
                  <a:srgbClr val="FFFFFF"/>
                </a:solidFill>
                <a:latin typeface="Calibri" panose="020F0502020204030204" pitchFamily="34" charset="0"/>
                <a:cs typeface="Calibri" panose="020F0502020204030204" pitchFamily="34" charset="0"/>
              </a:rPr>
              <a:t> ITU Region 1 band plan for the 2.1 GHz band</a:t>
            </a:r>
          </a:p>
          <a:p>
            <a:pPr>
              <a:lnSpc>
                <a:spcPct val="110000"/>
              </a:lnSpc>
            </a:pPr>
            <a:r>
              <a:rPr lang="en-US" dirty="0">
                <a:solidFill>
                  <a:srgbClr val="FFFFFF"/>
                </a:solidFill>
                <a:latin typeface="Calibri" panose="020F0502020204030204" pitchFamily="34" charset="0"/>
                <a:cs typeface="Calibri" panose="020F0502020204030204" pitchFamily="34" charset="0"/>
              </a:rPr>
              <a:t>Agenda item 1.4 would also pave the way for HIBS to use the full band plans for the 700 MHz, 800 MHz, 900 MHz and 2.6 GHz bands</a:t>
            </a:r>
          </a:p>
          <a:p>
            <a:pPr>
              <a:lnSpc>
                <a:spcPct val="110000"/>
              </a:lnSpc>
            </a:pPr>
            <a:r>
              <a:rPr lang="en-US" dirty="0">
                <a:solidFill>
                  <a:srgbClr val="FFFFFF"/>
                </a:solidFill>
                <a:latin typeface="Calibri" panose="020F0502020204030204" pitchFamily="34" charset="0"/>
                <a:cs typeface="Calibri" panose="020F0502020204030204" pitchFamily="34" charset="0"/>
              </a:rPr>
              <a:t>This will allow an MNO to use any of its licensed frequencies in a HIBS system</a:t>
            </a:r>
          </a:p>
        </p:txBody>
      </p:sp>
    </p:spTree>
    <p:extLst>
      <p:ext uri="{BB962C8B-B14F-4D97-AF65-F5344CB8AC3E}">
        <p14:creationId xmlns:p14="http://schemas.microsoft.com/office/powerpoint/2010/main" val="25591301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64BAB3-9FCB-40E2-8113-E240A33A615E}"/>
              </a:ext>
            </a:extLst>
          </p:cNvPr>
          <p:cNvSpPr>
            <a:spLocks noGrp="1"/>
          </p:cNvSpPr>
          <p:nvPr>
            <p:ph type="title"/>
          </p:nvPr>
        </p:nvSpPr>
        <p:spPr/>
        <p:txBody>
          <a:bodyPr/>
          <a:lstStyle/>
          <a:p>
            <a:pPr algn="ctr"/>
            <a:r>
              <a:rPr lang="en-CA" sz="5400" b="1" dirty="0">
                <a:solidFill>
                  <a:srgbClr val="FFFFFF"/>
                </a:solidFill>
                <a:latin typeface="Calibri"/>
                <a:cs typeface="Calibri"/>
              </a:rPr>
              <a:t>Agenda item 1.4 in ITU-R WP5D</a:t>
            </a:r>
          </a:p>
        </p:txBody>
      </p:sp>
      <p:sp>
        <p:nvSpPr>
          <p:cNvPr id="3" name="Content Placeholder 2">
            <a:extLst>
              <a:ext uri="{FF2B5EF4-FFF2-40B4-BE49-F238E27FC236}">
                <a16:creationId xmlns:a16="http://schemas.microsoft.com/office/drawing/2014/main" id="{5BBAEED3-A068-471F-94E0-11B5C20A1E48}"/>
              </a:ext>
            </a:extLst>
          </p:cNvPr>
          <p:cNvSpPr>
            <a:spLocks noGrp="1"/>
          </p:cNvSpPr>
          <p:nvPr>
            <p:ph idx="1"/>
          </p:nvPr>
        </p:nvSpPr>
        <p:spPr>
          <a:xfrm>
            <a:off x="425450" y="980648"/>
            <a:ext cx="11309350" cy="5529482"/>
          </a:xfrm>
        </p:spPr>
        <p:txBody>
          <a:bodyPr>
            <a:normAutofit/>
          </a:bodyPr>
          <a:lstStyle/>
          <a:p>
            <a:pPr lvl="0" fontAlgn="base"/>
            <a:r>
              <a:rPr lang="en-US" dirty="0">
                <a:solidFill>
                  <a:srgbClr val="FFFFFF"/>
                </a:solidFill>
                <a:latin typeface="Calibri" panose="020F0502020204030204" pitchFamily="34" charset="0"/>
                <a:cs typeface="Calibri" panose="020F0502020204030204" pitchFamily="34" charset="0"/>
              </a:rPr>
              <a:t>WP5D working on documents to assist with the sharing and compatibility studies:</a:t>
            </a:r>
          </a:p>
          <a:p>
            <a:pPr lvl="1" fontAlgn="base"/>
            <a:r>
              <a:rPr lang="en-GB" dirty="0">
                <a:solidFill>
                  <a:srgbClr val="FFFFFF"/>
                </a:solidFill>
                <a:latin typeface="Calibri" panose="020F0502020204030204" pitchFamily="34" charset="0"/>
                <a:cs typeface="Calibri" panose="020F0502020204030204" pitchFamily="34" charset="0"/>
              </a:rPr>
              <a:t>Preliminary Draft New (PDN) Report ITU-R M.[HIBS-CHARACTERISTICS] </a:t>
            </a:r>
          </a:p>
          <a:p>
            <a:pPr lvl="2" fontAlgn="base"/>
            <a:r>
              <a:rPr lang="en-GB" dirty="0">
                <a:solidFill>
                  <a:srgbClr val="FFFFFF"/>
                </a:solidFill>
                <a:latin typeface="Calibri" panose="020F0502020204030204" pitchFamily="34" charset="0"/>
                <a:cs typeface="Calibri" panose="020F0502020204030204" pitchFamily="34" charset="0"/>
              </a:rPr>
              <a:t>Completed </a:t>
            </a:r>
            <a:r>
              <a:rPr lang="en-ZA" dirty="0">
                <a:solidFill>
                  <a:srgbClr val="FFFFFF"/>
                </a:solidFill>
                <a:latin typeface="Calibri" panose="020F0502020204030204" pitchFamily="34" charset="0"/>
                <a:cs typeface="Calibri" panose="020F0502020204030204" pitchFamily="34" charset="0"/>
              </a:rPr>
              <a:t>developing HIBS parameters </a:t>
            </a:r>
            <a:r>
              <a:rPr lang="en-GB" dirty="0">
                <a:solidFill>
                  <a:srgbClr val="FFFFFF"/>
                </a:solidFill>
                <a:latin typeface="Calibri" panose="020F0502020204030204" pitchFamily="34" charset="0"/>
                <a:cs typeface="Calibri" panose="020F0502020204030204" pitchFamily="34" charset="0"/>
              </a:rPr>
              <a:t>at June 2021 meeting</a:t>
            </a:r>
            <a:r>
              <a:rPr lang="en-US" dirty="0">
                <a:solidFill>
                  <a:srgbClr val="FFFFFF"/>
                </a:solidFill>
                <a:latin typeface="Calibri" panose="020F0502020204030204" pitchFamily="34" charset="0"/>
                <a:cs typeface="Calibri" panose="020F0502020204030204" pitchFamily="34" charset="0"/>
              </a:rPr>
              <a:t> </a:t>
            </a:r>
          </a:p>
          <a:p>
            <a:pPr lvl="1"/>
            <a:r>
              <a:rPr lang="en-ZA" dirty="0">
                <a:solidFill>
                  <a:srgbClr val="FFFFFF"/>
                </a:solidFill>
                <a:latin typeface="Calibri" panose="020F0502020204030204" pitchFamily="34" charset="0"/>
                <a:cs typeface="Calibri" panose="020F0502020204030204" pitchFamily="34" charset="0"/>
              </a:rPr>
              <a:t>Working Document towards sharing &amp; compatibility studies</a:t>
            </a:r>
          </a:p>
          <a:p>
            <a:pPr lvl="2"/>
            <a:r>
              <a:rPr lang="en-ZA" dirty="0">
                <a:solidFill>
                  <a:srgbClr val="FFFFFF"/>
                </a:solidFill>
                <a:latin typeface="Calibri" panose="020F0502020204030204" pitchFamily="34" charset="0"/>
                <a:cs typeface="Calibri" panose="020F0502020204030204" pitchFamily="34" charset="0"/>
              </a:rPr>
              <a:t>Section A4.5 Sharing and compatibility studies with MSS in 2500-2535 MHz (s-E) and 2655-2690 MHz (E-s) bands: </a:t>
            </a:r>
          </a:p>
          <a:p>
            <a:pPr marL="1714500" lvl="3" indent="-342900">
              <a:buAutoNum type="arabicParenR"/>
            </a:pPr>
            <a:r>
              <a:rPr lang="en-ZA" dirty="0">
                <a:solidFill>
                  <a:srgbClr val="FFFFFF"/>
                </a:solidFill>
                <a:latin typeface="Calibri" panose="020F0502020204030204" pitchFamily="34" charset="0"/>
                <a:cs typeface="Calibri" panose="020F0502020204030204" pitchFamily="34" charset="0"/>
              </a:rPr>
              <a:t>MSS allocation applies only in ITU Region 3; </a:t>
            </a:r>
          </a:p>
          <a:p>
            <a:pPr marL="1714500" lvl="3" indent="-342900">
              <a:buAutoNum type="arabicParenR"/>
            </a:pPr>
            <a:r>
              <a:rPr lang="en-ZA" dirty="0">
                <a:solidFill>
                  <a:srgbClr val="FFFFFF"/>
                </a:solidFill>
                <a:latin typeface="Calibri" panose="020F0502020204030204" pitchFamily="34" charset="0"/>
                <a:cs typeface="Calibri" panose="020F0502020204030204" pitchFamily="34" charset="0"/>
              </a:rPr>
              <a:t>Sharing studies with MSS  should  not extend to ITU Region 1 (or Region 2) – possible input contribution</a:t>
            </a:r>
          </a:p>
          <a:p>
            <a:pPr marL="1371600" lvl="3" indent="0">
              <a:buNone/>
            </a:pPr>
            <a:r>
              <a:rPr lang="en-ZA" sz="1400" dirty="0">
                <a:solidFill>
                  <a:srgbClr val="FFFFFF"/>
                </a:solidFill>
                <a:latin typeface="Calibri" panose="020F0502020204030204" pitchFamily="34" charset="0"/>
                <a:cs typeface="Calibri" panose="020F0502020204030204" pitchFamily="34" charset="0"/>
              </a:rPr>
              <a:t> </a:t>
            </a:r>
          </a:p>
          <a:p>
            <a:r>
              <a:rPr lang="en-ZA" dirty="0">
                <a:solidFill>
                  <a:srgbClr val="FFFFFF"/>
                </a:solidFill>
                <a:latin typeface="Calibri" panose="020F0502020204030204" pitchFamily="34" charset="0"/>
                <a:cs typeface="Calibri" panose="020F0502020204030204" pitchFamily="34" charset="0"/>
              </a:rPr>
              <a:t>Next meeting of WP5D scheduled for 4-15 October 2021</a:t>
            </a:r>
          </a:p>
          <a:p>
            <a:pPr lvl="2"/>
            <a:endParaRPr lang="en-ZA" sz="2800" dirty="0">
              <a:solidFill>
                <a:srgbClr val="FFFFFF"/>
              </a:solidFill>
              <a:latin typeface="Calibri" panose="020F0502020204030204" pitchFamily="34" charset="0"/>
              <a:cs typeface="Calibri" panose="020F0502020204030204" pitchFamily="34" charset="0"/>
            </a:endParaRPr>
          </a:p>
          <a:p>
            <a:pPr lvl="0" fontAlgn="base"/>
            <a:endParaRPr lang="en-GB" dirty="0">
              <a:solidFill>
                <a:srgbClr val="FFFFFF"/>
              </a:solidFill>
            </a:endParaRPr>
          </a:p>
          <a:p>
            <a:endParaRPr lang="en-CA" dirty="0"/>
          </a:p>
        </p:txBody>
      </p:sp>
    </p:spTree>
    <p:extLst>
      <p:ext uri="{BB962C8B-B14F-4D97-AF65-F5344CB8AC3E}">
        <p14:creationId xmlns:p14="http://schemas.microsoft.com/office/powerpoint/2010/main" val="28633371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654" y="0"/>
            <a:ext cx="11841637" cy="848994"/>
          </a:xfrm>
          <a:prstGeom prst="rect">
            <a:avLst/>
          </a:prstGeom>
        </p:spPr>
        <p:txBody>
          <a:bodyPr vert="horz" wrap="square" lIns="0" tIns="12700" rIns="0" bIns="0" rtlCol="0">
            <a:spAutoFit/>
          </a:bodyPr>
          <a:lstStyle/>
          <a:p>
            <a:pPr marL="12700" algn="ctr">
              <a:lnSpc>
                <a:spcPct val="100000"/>
              </a:lnSpc>
              <a:spcBef>
                <a:spcPts val="100"/>
              </a:spcBef>
            </a:pPr>
            <a:r>
              <a:rPr sz="5400" b="1" dirty="0">
                <a:solidFill>
                  <a:srgbClr val="FFFFFF"/>
                </a:solidFill>
                <a:latin typeface="Calibri"/>
                <a:cs typeface="Calibri"/>
              </a:rPr>
              <a:t>Summary</a:t>
            </a:r>
            <a:endParaRPr sz="5400" b="1" dirty="0">
              <a:latin typeface="Calibri"/>
              <a:cs typeface="Calibri"/>
            </a:endParaRPr>
          </a:p>
        </p:txBody>
      </p:sp>
      <p:sp>
        <p:nvSpPr>
          <p:cNvPr id="15" name="object 15"/>
          <p:cNvSpPr txBox="1"/>
          <p:nvPr/>
        </p:nvSpPr>
        <p:spPr>
          <a:xfrm>
            <a:off x="521004" y="1131830"/>
            <a:ext cx="11217109" cy="4937377"/>
          </a:xfrm>
          <a:prstGeom prst="rect">
            <a:avLst/>
          </a:prstGeom>
        </p:spPr>
        <p:txBody>
          <a:bodyPr vert="horz" wrap="square" lIns="0" tIns="53340" rIns="0" bIns="0" rtlCol="0">
            <a:spAutoFit/>
          </a:bodyPr>
          <a:lstStyle/>
          <a:p>
            <a:pPr marL="355600" marR="669290" lvl="0" indent="-342900" algn="l" defTabSz="914400" rtl="0" eaLnBrk="1" fontAlgn="auto" latinLnBrk="0" hangingPunct="1">
              <a:lnSpc>
                <a:spcPts val="1970"/>
              </a:lnSpc>
              <a:spcBef>
                <a:spcPts val="420"/>
              </a:spcBef>
              <a:spcAft>
                <a:spcPts val="0"/>
              </a:spcAft>
              <a:buClrTx/>
              <a:buSzTx/>
              <a:buFont typeface="Arial" panose="020B0604020202020204" pitchFamily="34" charset="0"/>
              <a:buChar char="•"/>
              <a:tabLst/>
              <a:defRPr/>
            </a:pPr>
            <a:r>
              <a:rPr kumimoji="0" lang="en-GB" sz="2400" b="0" i="0" u="none" strike="noStrike" kern="1200" cap="none" spc="-5" normalizeH="0" baseline="0" noProof="0" dirty="0">
                <a:ln>
                  <a:noFill/>
                </a:ln>
                <a:solidFill>
                  <a:srgbClr val="FFFFFF"/>
                </a:solidFill>
                <a:effectLst/>
                <a:uLnTx/>
                <a:uFillTx/>
                <a:latin typeface="Calibri"/>
                <a:cs typeface="Calibri"/>
              </a:rPr>
              <a:t>With access to IMT spectrum below 2.7 GHz,</a:t>
            </a:r>
            <a:r>
              <a:rPr kumimoji="0" lang="en-GB" sz="2400" b="0" i="0" u="none" strike="noStrike" kern="1200" cap="none" spc="-5" normalizeH="0" noProof="0" dirty="0">
                <a:ln>
                  <a:noFill/>
                </a:ln>
                <a:solidFill>
                  <a:srgbClr val="FFFFFF"/>
                </a:solidFill>
                <a:effectLst/>
                <a:uLnTx/>
                <a:uFillTx/>
                <a:latin typeface="Calibri"/>
                <a:cs typeface="Calibri"/>
              </a:rPr>
              <a:t> </a:t>
            </a:r>
            <a:r>
              <a:rPr kumimoji="0" sz="2400" b="0" i="0" u="none" strike="noStrike" kern="1200" cap="none" spc="-5" normalizeH="0" baseline="0" noProof="0" dirty="0">
                <a:ln>
                  <a:noFill/>
                </a:ln>
                <a:solidFill>
                  <a:srgbClr val="FFFFFF"/>
                </a:solidFill>
                <a:effectLst/>
                <a:uLnTx/>
                <a:uFillTx/>
                <a:latin typeface="Calibri"/>
                <a:cs typeface="Calibri"/>
              </a:rPr>
              <a:t>HIBS </a:t>
            </a:r>
            <a:r>
              <a:rPr kumimoji="0" lang="en-GB" sz="2400" b="0" i="0" u="none" strike="noStrike" kern="1200" cap="none" spc="-5" normalizeH="0" baseline="0" noProof="0" dirty="0">
                <a:ln>
                  <a:noFill/>
                </a:ln>
                <a:solidFill>
                  <a:srgbClr val="FFFFFF"/>
                </a:solidFill>
                <a:effectLst/>
                <a:uLnTx/>
                <a:uFillTx/>
                <a:latin typeface="Calibri"/>
                <a:cs typeface="Calibri"/>
              </a:rPr>
              <a:t>will</a:t>
            </a:r>
            <a:r>
              <a:rPr kumimoji="0" lang="en-GB" sz="2400" b="0" i="0" u="none" strike="noStrike" kern="1200" cap="none" spc="-5" normalizeH="0" noProof="0" dirty="0">
                <a:ln>
                  <a:noFill/>
                </a:ln>
                <a:solidFill>
                  <a:srgbClr val="FFFFFF"/>
                </a:solidFill>
                <a:effectLst/>
                <a:uLnTx/>
                <a:uFillTx/>
                <a:latin typeface="Calibri"/>
                <a:cs typeface="Calibri"/>
              </a:rPr>
              <a:t> be able to</a:t>
            </a:r>
            <a:r>
              <a:rPr kumimoji="0" lang="en-GB" sz="2400" b="0" i="0" u="none" strike="noStrike" kern="1200" cap="none" spc="-5" normalizeH="0" baseline="0" noProof="0" dirty="0">
                <a:ln>
                  <a:noFill/>
                </a:ln>
                <a:solidFill>
                  <a:srgbClr val="FFFFFF"/>
                </a:solidFill>
                <a:effectLst/>
                <a:uLnTx/>
                <a:uFillTx/>
                <a:latin typeface="Calibri"/>
                <a:cs typeface="Calibri"/>
              </a:rPr>
              <a:t>:</a:t>
            </a:r>
            <a:r>
              <a:rPr kumimoji="0" sz="2400" b="0" i="0" u="none" strike="noStrike" kern="1200" cap="none" spc="-5" normalizeH="0" baseline="0" noProof="0" dirty="0">
                <a:ln>
                  <a:noFill/>
                </a:ln>
                <a:solidFill>
                  <a:srgbClr val="FFFFFF"/>
                </a:solidFill>
                <a:effectLst/>
                <a:uLnTx/>
                <a:uFillTx/>
                <a:latin typeface="Calibri"/>
                <a:cs typeface="Calibri"/>
              </a:rPr>
              <a:t> </a:t>
            </a:r>
            <a:endParaRPr kumimoji="0" lang="en-GB" sz="2400" b="0" i="0" u="none" strike="noStrike" kern="1200" cap="none" spc="-5" normalizeH="0" baseline="0" noProof="0" dirty="0">
              <a:ln>
                <a:noFill/>
              </a:ln>
              <a:solidFill>
                <a:srgbClr val="FFFFFF"/>
              </a:solidFill>
              <a:effectLst/>
              <a:uLnTx/>
              <a:uFillTx/>
              <a:latin typeface="Calibri"/>
              <a:cs typeface="Calibri"/>
            </a:endParaRPr>
          </a:p>
          <a:p>
            <a:pPr marL="812800" marR="669290" lvl="1" indent="-342900">
              <a:lnSpc>
                <a:spcPct val="90000"/>
              </a:lnSpc>
              <a:spcBef>
                <a:spcPts val="420"/>
              </a:spcBef>
              <a:buFont typeface="Calibri" panose="020F0502020204030204" pitchFamily="34" charset="0"/>
              <a:buChar char="‐"/>
              <a:defRPr/>
            </a:pPr>
            <a:r>
              <a:rPr kumimoji="0" lang="en-GB" sz="2400" spc="-5" dirty="0">
                <a:solidFill>
                  <a:srgbClr val="FFFFFF"/>
                </a:solidFill>
                <a:latin typeface="Calibri"/>
                <a:cs typeface="Calibri"/>
              </a:rPr>
              <a:t>E</a:t>
            </a:r>
            <a:r>
              <a:rPr kumimoji="0" sz="2400" b="0" i="0" u="none" strike="noStrike" kern="1200" cap="none" spc="-5" normalizeH="0" baseline="0" noProof="0" dirty="0" err="1">
                <a:ln>
                  <a:noFill/>
                </a:ln>
                <a:solidFill>
                  <a:srgbClr val="FFFFFF"/>
                </a:solidFill>
                <a:effectLst/>
                <a:uLnTx/>
                <a:uFillTx/>
                <a:latin typeface="Calibri"/>
                <a:cs typeface="Calibri"/>
              </a:rPr>
              <a:t>xtend</a:t>
            </a:r>
            <a:r>
              <a:rPr kumimoji="0" sz="2400" b="0" i="0" u="none" strike="noStrike" kern="1200" cap="none" spc="-5" normalizeH="0" baseline="0" noProof="0" dirty="0">
                <a:ln>
                  <a:noFill/>
                </a:ln>
                <a:solidFill>
                  <a:srgbClr val="FFFFFF"/>
                </a:solidFill>
                <a:effectLst/>
                <a:uLnTx/>
                <a:uFillTx/>
                <a:latin typeface="Calibri"/>
                <a:cs typeface="Calibri"/>
              </a:rPr>
              <a:t> coverage of terrestrial IMT base stations to improve mobile broadband connectivity in </a:t>
            </a:r>
            <a:r>
              <a:rPr kumimoji="0" lang="en-GB" sz="2400" spc="-5" dirty="0">
                <a:solidFill>
                  <a:srgbClr val="FFFFFF"/>
                </a:solidFill>
                <a:latin typeface="Calibri"/>
                <a:cs typeface="Calibri"/>
              </a:rPr>
              <a:t>unserved and underserved</a:t>
            </a:r>
            <a:r>
              <a:rPr kumimoji="0" sz="2400" b="0" i="0" u="none" strike="noStrike" kern="1200" cap="none" spc="5" normalizeH="0" baseline="0" noProof="0" dirty="0">
                <a:ln>
                  <a:noFill/>
                </a:ln>
                <a:solidFill>
                  <a:srgbClr val="FFFFFF"/>
                </a:solidFill>
                <a:effectLst/>
                <a:uLnTx/>
                <a:uFillTx/>
                <a:latin typeface="Calibri"/>
                <a:cs typeface="Calibri"/>
              </a:rPr>
              <a:t> </a:t>
            </a:r>
            <a:r>
              <a:rPr kumimoji="0" sz="2400" b="0" i="0" u="none" strike="noStrike" kern="1200" cap="none" spc="-5" normalizeH="0" baseline="0" noProof="0" dirty="0">
                <a:ln>
                  <a:noFill/>
                </a:ln>
                <a:solidFill>
                  <a:srgbClr val="FFFFFF"/>
                </a:solidFill>
                <a:effectLst/>
                <a:uLnTx/>
                <a:uFillTx/>
                <a:latin typeface="Calibri"/>
                <a:cs typeface="Calibri"/>
              </a:rPr>
              <a:t>areas</a:t>
            </a:r>
            <a:r>
              <a:rPr kumimoji="0" lang="en-GB" sz="2400" spc="-5" dirty="0">
                <a:solidFill>
                  <a:srgbClr val="FFFFFF"/>
                </a:solidFill>
                <a:latin typeface="Calibri"/>
                <a:cs typeface="Calibri"/>
              </a:rPr>
              <a:t>; </a:t>
            </a:r>
            <a:r>
              <a:rPr kumimoji="0" lang="en-ZA" sz="2400" spc="-5" dirty="0">
                <a:solidFill>
                  <a:srgbClr val="FFFFFF"/>
                </a:solidFill>
                <a:latin typeface="Calibri"/>
                <a:cs typeface="Calibri"/>
              </a:rPr>
              <a:t>existing </a:t>
            </a:r>
            <a:r>
              <a:rPr kumimoji="0" lang="en-ZA" sz="2400" b="0" i="0" u="none" strike="noStrike" kern="1200" cap="none" spc="-5" normalizeH="0" baseline="0" noProof="0" dirty="0">
                <a:ln>
                  <a:noFill/>
                </a:ln>
                <a:solidFill>
                  <a:srgbClr val="FFFFFF"/>
                </a:solidFill>
                <a:effectLst/>
                <a:uLnTx/>
                <a:uFillTx/>
                <a:latin typeface="Calibri"/>
                <a:cs typeface="Calibri"/>
              </a:rPr>
              <a:t>base stations will not be replaced, hence no loss of revenue to regulator from licensing of fixed links;</a:t>
            </a:r>
            <a:endParaRPr kumimoji="0" lang="en-GB" sz="2400" b="0" i="0" u="none" strike="noStrike" kern="1200" cap="none" spc="-5" normalizeH="0" baseline="0" noProof="0" dirty="0">
              <a:ln>
                <a:noFill/>
              </a:ln>
              <a:solidFill>
                <a:srgbClr val="FFFFFF"/>
              </a:solidFill>
              <a:effectLst/>
              <a:uLnTx/>
              <a:uFillTx/>
              <a:latin typeface="Calibri"/>
              <a:cs typeface="Calibri"/>
            </a:endParaRPr>
          </a:p>
          <a:p>
            <a:pPr marL="812800" marR="669290" lvl="1" indent="-342900">
              <a:lnSpc>
                <a:spcPct val="90000"/>
              </a:lnSpc>
              <a:spcBef>
                <a:spcPts val="420"/>
              </a:spcBef>
              <a:buFont typeface="Calibri" panose="020F0502020204030204" pitchFamily="34" charset="0"/>
              <a:buChar char="‐"/>
              <a:defRPr/>
            </a:pPr>
            <a:r>
              <a:rPr kumimoji="0" lang="en-GB" sz="2400" spc="-5" dirty="0">
                <a:solidFill>
                  <a:srgbClr val="FFFFFF"/>
                </a:solidFill>
                <a:latin typeface="Calibri"/>
                <a:cs typeface="Calibri"/>
              </a:rPr>
              <a:t>Support a wide range of safety, security, consumer and business applications without negatively impacting existing services in the IMT bands;</a:t>
            </a:r>
          </a:p>
          <a:p>
            <a:pPr marL="812800" marR="669290" lvl="1" indent="-342900">
              <a:lnSpc>
                <a:spcPct val="90000"/>
              </a:lnSpc>
              <a:spcBef>
                <a:spcPts val="420"/>
              </a:spcBef>
              <a:buFont typeface="Calibri" panose="020F0502020204030204" pitchFamily="34" charset="0"/>
              <a:buChar char="‐"/>
              <a:defRPr/>
            </a:pPr>
            <a:r>
              <a:rPr kumimoji="0" lang="en-US" sz="2400" spc="-5" dirty="0">
                <a:solidFill>
                  <a:srgbClr val="FFFFFF"/>
                </a:solidFill>
                <a:latin typeface="Calibri"/>
                <a:cs typeface="Calibri"/>
              </a:rPr>
              <a:t>Help accelerate the deployment of 5G;</a:t>
            </a:r>
          </a:p>
          <a:p>
            <a:pPr marL="812800" marR="669290" lvl="1" indent="-342900">
              <a:lnSpc>
                <a:spcPct val="90000"/>
              </a:lnSpc>
              <a:spcBef>
                <a:spcPts val="420"/>
              </a:spcBef>
              <a:buFont typeface="Calibri" panose="020F0502020204030204" pitchFamily="34" charset="0"/>
              <a:buChar char="‐"/>
              <a:defRPr/>
            </a:pPr>
            <a:r>
              <a:rPr kumimoji="0" lang="en-US" sz="2400" spc="-5" dirty="0">
                <a:solidFill>
                  <a:srgbClr val="FFFFFF"/>
                </a:solidFill>
                <a:latin typeface="Calibri"/>
                <a:cs typeface="Calibri"/>
              </a:rPr>
              <a:t>Make use of the channel plans for the 700 / 800 / 900 / 1800 / 2100/ 2600 MHz bands.</a:t>
            </a:r>
          </a:p>
          <a:p>
            <a:pPr marL="469900" marR="669290" lvl="1">
              <a:lnSpc>
                <a:spcPct val="90000"/>
              </a:lnSpc>
              <a:spcBef>
                <a:spcPts val="420"/>
              </a:spcBef>
              <a:defRPr/>
            </a:pPr>
            <a:endParaRPr kumimoji="0" lang="en-US" sz="2400" spc="-5" dirty="0">
              <a:solidFill>
                <a:srgbClr val="FFFFFF"/>
              </a:solidFill>
              <a:latin typeface="Calibri"/>
              <a:cs typeface="Calibri"/>
            </a:endParaRPr>
          </a:p>
          <a:p>
            <a:pPr marL="355600" marR="669290" indent="-342900">
              <a:lnSpc>
                <a:spcPct val="90000"/>
              </a:lnSpc>
              <a:spcBef>
                <a:spcPts val="420"/>
              </a:spcBef>
              <a:buFont typeface="Arial"/>
              <a:buChar char="•"/>
              <a:defRPr/>
            </a:pPr>
            <a:r>
              <a:rPr kumimoji="0" lang="en-US" sz="2400" spc="-5" dirty="0">
                <a:solidFill>
                  <a:srgbClr val="FFFFFF"/>
                </a:solidFill>
                <a:latin typeface="Calibri"/>
                <a:cs typeface="Calibri"/>
              </a:rPr>
              <a:t>Issues on WRC-23 AI 1.4 being discussed at ITU-R WP5D include – </a:t>
            </a:r>
          </a:p>
          <a:p>
            <a:pPr marL="812800" marR="669290" lvl="1" indent="-342900">
              <a:lnSpc>
                <a:spcPct val="90000"/>
              </a:lnSpc>
              <a:spcBef>
                <a:spcPts val="420"/>
              </a:spcBef>
              <a:buFont typeface="Calibri" panose="020F0502020204030204" pitchFamily="34" charset="0"/>
              <a:buChar char="‐"/>
              <a:defRPr/>
            </a:pPr>
            <a:r>
              <a:rPr kumimoji="0" lang="en-US" sz="2400" spc="-5" dirty="0">
                <a:solidFill>
                  <a:srgbClr val="FFFFFF"/>
                </a:solidFill>
                <a:latin typeface="Calibri"/>
                <a:cs typeface="Calibri"/>
              </a:rPr>
              <a:t>Sharing studies with MSS in the </a:t>
            </a:r>
            <a:r>
              <a:rPr lang="en-ZA" sz="2400" dirty="0">
                <a:solidFill>
                  <a:srgbClr val="FFFFFF"/>
                </a:solidFill>
                <a:latin typeface="Calibri" panose="020F0502020204030204" pitchFamily="34" charset="0"/>
                <a:cs typeface="Calibri" panose="020F0502020204030204" pitchFamily="34" charset="0"/>
              </a:rPr>
              <a:t>2500-2535 MHz (s-E) and 2655-2690 MHz (E-s) bands and whether they should extend beyond ITU Region 3</a:t>
            </a:r>
            <a:endParaRPr kumimoji="0" lang="en-US" sz="2400" spc="-5" dirty="0">
              <a:solidFill>
                <a:srgbClr val="FFFFFF"/>
              </a:solidFill>
              <a:latin typeface="Calibri"/>
              <a:cs typeface="Calibri"/>
            </a:endParaRPr>
          </a:p>
          <a:p>
            <a:pPr marL="355600" marR="669290" indent="-342900">
              <a:lnSpc>
                <a:spcPts val="1970"/>
              </a:lnSpc>
              <a:spcBef>
                <a:spcPts val="420"/>
              </a:spcBef>
              <a:buFont typeface="Arial"/>
              <a:buChar char="•"/>
              <a:defRPr/>
            </a:pPr>
            <a:endParaRPr kumimoji="0" lang="en-US" sz="1050" spc="-5" dirty="0">
              <a:solidFill>
                <a:srgbClr val="FFFFFF"/>
              </a:solidFill>
              <a:latin typeface="Calibri"/>
              <a:cs typeface="Calibri"/>
            </a:endParaRPr>
          </a:p>
        </p:txBody>
      </p:sp>
    </p:spTree>
    <p:extLst>
      <p:ext uri="{BB962C8B-B14F-4D97-AF65-F5344CB8AC3E}">
        <p14:creationId xmlns:p14="http://schemas.microsoft.com/office/powerpoint/2010/main" val="2134648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68654" y="0"/>
            <a:ext cx="11841637" cy="848994"/>
          </a:xfrm>
          <a:prstGeom prst="rect">
            <a:avLst/>
          </a:prstGeom>
        </p:spPr>
        <p:txBody>
          <a:bodyPr vert="horz" wrap="square" lIns="0" tIns="12700" rIns="0" bIns="0" rtlCol="0">
            <a:spAutoFit/>
          </a:bodyPr>
          <a:lstStyle/>
          <a:p>
            <a:pPr marL="12700" algn="ctr">
              <a:lnSpc>
                <a:spcPct val="100000"/>
              </a:lnSpc>
              <a:spcBef>
                <a:spcPts val="100"/>
              </a:spcBef>
            </a:pPr>
            <a:r>
              <a:rPr lang="en-ZA" sz="5400" b="1" dirty="0">
                <a:solidFill>
                  <a:srgbClr val="FFFFFF"/>
                </a:solidFill>
                <a:latin typeface="Calibri"/>
                <a:cs typeface="Calibri"/>
              </a:rPr>
              <a:t>Request</a:t>
            </a:r>
            <a:endParaRPr sz="5400" b="1" dirty="0">
              <a:latin typeface="Calibri"/>
              <a:cs typeface="Calibri"/>
            </a:endParaRPr>
          </a:p>
        </p:txBody>
      </p:sp>
      <p:sp>
        <p:nvSpPr>
          <p:cNvPr id="15" name="object 15"/>
          <p:cNvSpPr txBox="1"/>
          <p:nvPr/>
        </p:nvSpPr>
        <p:spPr>
          <a:xfrm>
            <a:off x="521004" y="1131830"/>
            <a:ext cx="11100435" cy="4299126"/>
          </a:xfrm>
          <a:prstGeom prst="rect">
            <a:avLst/>
          </a:prstGeom>
        </p:spPr>
        <p:txBody>
          <a:bodyPr vert="horz" wrap="square" lIns="0" tIns="53340" rIns="0" bIns="0" rtlCol="0">
            <a:spAutoFit/>
          </a:bodyPr>
          <a:lstStyle/>
          <a:p>
            <a:pPr marL="355600" marR="669290" indent="-342900">
              <a:lnSpc>
                <a:spcPts val="1970"/>
              </a:lnSpc>
              <a:spcBef>
                <a:spcPts val="420"/>
              </a:spcBef>
              <a:buFont typeface="Arial"/>
              <a:buChar char="•"/>
              <a:defRPr/>
            </a:pPr>
            <a:endParaRPr kumimoji="0" lang="en-US" sz="1050" spc="-5" dirty="0">
              <a:solidFill>
                <a:srgbClr val="FFFFFF"/>
              </a:solidFill>
              <a:latin typeface="Calibri"/>
              <a:cs typeface="Calibri"/>
            </a:endParaRPr>
          </a:p>
          <a:p>
            <a:pPr marL="355600" marR="541655" lvl="0" indent="-342900" algn="l" defTabSz="914400" rtl="0" eaLnBrk="1" fontAlgn="auto" latinLnBrk="0" hangingPunct="1">
              <a:lnSpc>
                <a:spcPct val="90000"/>
              </a:lnSpc>
              <a:spcBef>
                <a:spcPts val="0"/>
              </a:spcBef>
              <a:spcAft>
                <a:spcPts val="0"/>
              </a:spcAft>
              <a:buClrTx/>
              <a:buSzTx/>
              <a:buFont typeface="Arial"/>
              <a:buChar char="•"/>
              <a:tabLst>
                <a:tab pos="6343650" algn="l"/>
              </a:tabLst>
              <a:defRPr/>
            </a:pPr>
            <a:r>
              <a:rPr kumimoji="0" lang="en-GB" sz="2400" b="0" i="0" u="none" strike="noStrike" kern="1200" cap="none" spc="0" normalizeH="0" baseline="0" noProof="0" dirty="0">
                <a:ln>
                  <a:noFill/>
                </a:ln>
                <a:solidFill>
                  <a:srgbClr val="FFFFFF"/>
                </a:solidFill>
                <a:effectLst/>
                <a:uLnTx/>
                <a:uFillTx/>
                <a:latin typeface="Calibri"/>
                <a:cs typeface="Calibri"/>
              </a:rPr>
              <a:t>For the </a:t>
            </a:r>
            <a:r>
              <a:rPr kumimoji="0" sz="2400" b="0" i="0" u="none" strike="noStrike" kern="1200" cap="none" spc="0" normalizeH="0" baseline="0" noProof="0" dirty="0">
                <a:ln>
                  <a:noFill/>
                </a:ln>
                <a:solidFill>
                  <a:srgbClr val="FFFFFF"/>
                </a:solidFill>
                <a:effectLst/>
                <a:uLnTx/>
                <a:uFillTx/>
                <a:latin typeface="Calibri"/>
                <a:cs typeface="Calibri"/>
              </a:rPr>
              <a:t>ITU-</a:t>
            </a:r>
            <a:r>
              <a:rPr lang="en-US" sz="2400" dirty="0">
                <a:solidFill>
                  <a:srgbClr val="FFFFFF"/>
                </a:solidFill>
                <a:latin typeface="Calibri"/>
                <a:cs typeface="Calibri"/>
              </a:rPr>
              <a:t>R studies </a:t>
            </a:r>
            <a:r>
              <a:rPr kumimoji="0" lang="en-US" sz="2400" spc="-5" dirty="0">
                <a:solidFill>
                  <a:srgbClr val="FFFFFF"/>
                </a:solidFill>
                <a:latin typeface="Calibri"/>
                <a:cs typeface="Calibri"/>
              </a:rPr>
              <a:t>to</a:t>
            </a:r>
            <a:r>
              <a:rPr kumimoji="0" sz="2400" b="0" i="0" u="none" strike="noStrike" kern="1200" cap="none" spc="-5" normalizeH="0" baseline="0" noProof="0" dirty="0">
                <a:ln>
                  <a:noFill/>
                </a:ln>
                <a:solidFill>
                  <a:srgbClr val="FFFFFF"/>
                </a:solidFill>
                <a:effectLst/>
                <a:uLnTx/>
                <a:uFillTx/>
                <a:latin typeface="Calibri"/>
                <a:cs typeface="Calibri"/>
              </a:rPr>
              <a:t> assess the compatibility of HIBS </a:t>
            </a:r>
            <a:r>
              <a:rPr kumimoji="0" sz="2400" b="0" i="0" u="none" strike="noStrike" kern="1200" cap="none" spc="-10" normalizeH="0" baseline="0" noProof="0" dirty="0">
                <a:ln>
                  <a:noFill/>
                </a:ln>
                <a:solidFill>
                  <a:srgbClr val="FFFFFF"/>
                </a:solidFill>
                <a:effectLst/>
                <a:uLnTx/>
                <a:uFillTx/>
                <a:latin typeface="Calibri"/>
                <a:cs typeface="Calibri"/>
              </a:rPr>
              <a:t>with </a:t>
            </a:r>
            <a:r>
              <a:rPr kumimoji="0" sz="2400" b="0" i="0" u="none" strike="noStrike" kern="1200" cap="none" spc="-5" normalizeH="0" baseline="0" noProof="0" dirty="0">
                <a:ln>
                  <a:noFill/>
                </a:ln>
                <a:solidFill>
                  <a:srgbClr val="FFFFFF"/>
                </a:solidFill>
                <a:effectLst/>
                <a:uLnTx/>
                <a:uFillTx/>
                <a:latin typeface="Calibri"/>
                <a:cs typeface="Calibri"/>
              </a:rPr>
              <a:t>terrestrial IMT and other services operating in the bands below 2.7</a:t>
            </a:r>
            <a:r>
              <a:rPr kumimoji="0" sz="2400" b="0" i="0" u="none" strike="noStrike" kern="1200" cap="none" spc="50" normalizeH="0" baseline="0" noProof="0" dirty="0">
                <a:ln>
                  <a:noFill/>
                </a:ln>
                <a:solidFill>
                  <a:srgbClr val="FFFFFF"/>
                </a:solidFill>
                <a:effectLst/>
                <a:uLnTx/>
                <a:uFillTx/>
                <a:latin typeface="Calibri"/>
                <a:cs typeface="Calibri"/>
              </a:rPr>
              <a:t> </a:t>
            </a:r>
            <a:r>
              <a:rPr kumimoji="0" sz="2400" b="0" i="0" u="none" strike="noStrike" kern="1200" cap="none" spc="-5" normalizeH="0" baseline="0" noProof="0" dirty="0">
                <a:ln>
                  <a:noFill/>
                </a:ln>
                <a:solidFill>
                  <a:srgbClr val="FFFFFF"/>
                </a:solidFill>
                <a:effectLst/>
                <a:uLnTx/>
                <a:uFillTx/>
                <a:latin typeface="Calibri"/>
                <a:cs typeface="Calibri"/>
              </a:rPr>
              <a:t>GHz</a:t>
            </a:r>
            <a:r>
              <a:rPr kumimoji="0" lang="en-ZA" sz="2400" b="0" i="0" u="none" strike="noStrike" kern="1200" cap="none" spc="-5" normalizeH="0" baseline="0" noProof="0" dirty="0">
                <a:ln>
                  <a:noFill/>
                </a:ln>
                <a:solidFill>
                  <a:srgbClr val="FFFFFF"/>
                </a:solidFill>
                <a:effectLst/>
                <a:uLnTx/>
                <a:uFillTx/>
                <a:latin typeface="Calibri"/>
                <a:cs typeface="Calibri"/>
              </a:rPr>
              <a:t>:</a:t>
            </a:r>
          </a:p>
          <a:p>
            <a:pPr marL="812800" marR="541655" lvl="1" indent="-342900">
              <a:lnSpc>
                <a:spcPct val="90000"/>
              </a:lnSpc>
              <a:buFont typeface="Calibri" panose="020F0502020204030204" pitchFamily="34" charset="0"/>
              <a:buChar char="‐"/>
              <a:tabLst>
                <a:tab pos="6343650" algn="l"/>
              </a:tabLst>
              <a:defRPr/>
            </a:pPr>
            <a:r>
              <a:rPr kumimoji="0" lang="en-US" sz="2400" spc="-5" dirty="0">
                <a:solidFill>
                  <a:srgbClr val="FFFFFF"/>
                </a:solidFill>
                <a:latin typeface="Calibri"/>
                <a:cs typeface="Calibri"/>
              </a:rPr>
              <a:t>Identify any concerns of the EACO Member States in terms of protecting both ground based IMT systems as well as any other uses within the bands considered for HIBS and in adjacent bands;</a:t>
            </a:r>
          </a:p>
          <a:p>
            <a:pPr marL="812800" marR="541655" lvl="1" indent="-342900">
              <a:lnSpc>
                <a:spcPct val="90000"/>
              </a:lnSpc>
              <a:buFont typeface="Calibri" panose="020F0502020204030204" pitchFamily="34" charset="0"/>
              <a:buChar char="‐"/>
              <a:tabLst>
                <a:tab pos="6343650" algn="l"/>
              </a:tabLst>
              <a:defRPr/>
            </a:pPr>
            <a:r>
              <a:rPr kumimoji="0" lang="en-US" sz="2400" spc="-5" dirty="0">
                <a:solidFill>
                  <a:srgbClr val="FFFFFF"/>
                </a:solidFill>
                <a:latin typeface="Calibri"/>
                <a:cs typeface="Calibri"/>
              </a:rPr>
              <a:t>Indicate if any EACO Member State would provide any sharing and compatibility studies related to the issues of concern and/or Administration views about addressing concerns;</a:t>
            </a:r>
          </a:p>
          <a:p>
            <a:pPr marL="812800" marR="541655" lvl="1" indent="-342900">
              <a:lnSpc>
                <a:spcPct val="90000"/>
              </a:lnSpc>
              <a:buFont typeface="Calibri" panose="020F0502020204030204" pitchFamily="34" charset="0"/>
              <a:buChar char="‐"/>
              <a:tabLst>
                <a:tab pos="6343650" algn="l"/>
              </a:tabLst>
              <a:defRPr/>
            </a:pPr>
            <a:r>
              <a:rPr kumimoji="0" lang="en-US" sz="2400" spc="-5" dirty="0">
                <a:solidFill>
                  <a:srgbClr val="FFFFFF"/>
                </a:solidFill>
                <a:latin typeface="Calibri"/>
                <a:cs typeface="Calibri"/>
              </a:rPr>
              <a:t>Submit input contribution to next WP5D meeting indicating that sharing studies with MSS in the </a:t>
            </a:r>
            <a:r>
              <a:rPr lang="en-ZA" sz="2400" dirty="0">
                <a:solidFill>
                  <a:srgbClr val="FFFFFF"/>
                </a:solidFill>
                <a:latin typeface="Calibri" panose="020F0502020204030204" pitchFamily="34" charset="0"/>
                <a:cs typeface="Calibri" panose="020F0502020204030204" pitchFamily="34" charset="0"/>
              </a:rPr>
              <a:t>2500-2535 MHz (s-E) and 2655-2690 MHz (E-s) bands should not extend beyond ITU Region 3</a:t>
            </a:r>
            <a:endParaRPr kumimoji="0" lang="en-US" sz="2400" spc="-5" dirty="0">
              <a:solidFill>
                <a:srgbClr val="FFFFFF"/>
              </a:solidFill>
              <a:latin typeface="Calibri"/>
              <a:cs typeface="Calibri"/>
            </a:endParaRPr>
          </a:p>
          <a:p>
            <a:pPr marL="812800" marR="541655" lvl="1" indent="-342900">
              <a:lnSpc>
                <a:spcPct val="90000"/>
              </a:lnSpc>
              <a:buFont typeface="Arial"/>
              <a:buChar char="•"/>
              <a:tabLst>
                <a:tab pos="6343650" algn="l"/>
              </a:tabLst>
              <a:defRPr/>
            </a:pPr>
            <a:endParaRPr kumimoji="0" lang="en-US" sz="2400" spc="-5" dirty="0">
              <a:solidFill>
                <a:srgbClr val="FFFFFF"/>
              </a:solidFill>
              <a:latin typeface="Calibri"/>
              <a:cs typeface="Calibri"/>
            </a:endParaRPr>
          </a:p>
        </p:txBody>
      </p:sp>
    </p:spTree>
    <p:extLst>
      <p:ext uri="{BB962C8B-B14F-4D97-AF65-F5344CB8AC3E}">
        <p14:creationId xmlns:p14="http://schemas.microsoft.com/office/powerpoint/2010/main" val="248673453"/>
      </p:ext>
    </p:extLst>
  </p:cSld>
  <p:clrMapOvr>
    <a:masterClrMapping/>
  </p:clrMapOvr>
</p:sld>
</file>

<file path=ppt/theme/theme1.xml><?xml version="1.0" encoding="utf-8"?>
<a:theme xmlns:a="http://schemas.openxmlformats.org/drawingml/2006/main" name="2_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2">
      <a:majorFont>
        <a:latin typeface="Arial"/>
        <a:ea typeface="メイリオ"/>
        <a:cs typeface=""/>
      </a:majorFont>
      <a:minorFont>
        <a:latin typeface="Arial"/>
        <a:ea typeface="メイリオ"/>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rtlCol="0">
        <a:spAutoFit/>
      </a:bodyPr>
      <a:lstStyle>
        <a:defPPr>
          <a:defRPr kumimoji="1" sz="5400" b="1" dirty="0" smtClean="0">
            <a:solidFill>
              <a:schemeClr val="tx1">
                <a:lumMod val="75000"/>
                <a:lumOff val="25000"/>
              </a:schemeClr>
            </a:solidFill>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26084</TotalTime>
  <Words>789</Words>
  <Application>Microsoft Office PowerPoint</Application>
  <PresentationFormat>Widescreen</PresentationFormat>
  <Paragraphs>63</Paragraphs>
  <Slides>8</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游ゴシック</vt:lpstr>
      <vt:lpstr>Arial</vt:lpstr>
      <vt:lpstr>Calibri</vt:lpstr>
      <vt:lpstr>2_Office テーマ</vt:lpstr>
      <vt:lpstr>PowerPoint Presentation</vt:lpstr>
      <vt:lpstr>PowerPoint Presentation</vt:lpstr>
      <vt:lpstr>The regulatory situation today</vt:lpstr>
      <vt:lpstr>Agenda item 1.4 can deliver more flexibility </vt:lpstr>
      <vt:lpstr>Support for IMT band plans</vt:lpstr>
      <vt:lpstr>Agenda item 1.4 in ITU-R WP5D</vt:lpstr>
      <vt:lpstr>Summary</vt:lpstr>
      <vt:lpstr>Request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先端技術開発室 フローテンプレート</dc:title>
  <dc:creator>石橋 貴博(SBB テクノロジーユニット)</dc:creator>
  <cp:lastModifiedBy>Mortimer Hope</cp:lastModifiedBy>
  <cp:revision>1910</cp:revision>
  <cp:lastPrinted>2020-06-16T10:45:18Z</cp:lastPrinted>
  <dcterms:created xsi:type="dcterms:W3CDTF">2017-06-28T03:35:00Z</dcterms:created>
  <dcterms:modified xsi:type="dcterms:W3CDTF">2021-08-11T09:07:53Z</dcterms:modified>
</cp:coreProperties>
</file>